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16" r:id="rId3"/>
    <p:sldId id="284" r:id="rId4"/>
    <p:sldId id="335" r:id="rId5"/>
    <p:sldId id="287" r:id="rId6"/>
    <p:sldId id="336" r:id="rId7"/>
    <p:sldId id="327" r:id="rId8"/>
    <p:sldId id="338" r:id="rId9"/>
    <p:sldId id="340" r:id="rId10"/>
    <p:sldId id="329" r:id="rId11"/>
    <p:sldId id="278" r:id="rId12"/>
    <p:sldId id="337" r:id="rId13"/>
    <p:sldId id="312" r:id="rId14"/>
    <p:sldId id="328"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03" autoAdjust="0"/>
  </p:normalViewPr>
  <p:slideViewPr>
    <p:cSldViewPr>
      <p:cViewPr varScale="1">
        <p:scale>
          <a:sx n="106" d="100"/>
          <a:sy n="106" d="100"/>
        </p:scale>
        <p:origin x="-3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02EB740A-FDBC-4A51-AF43-842FA3E38C9B}" type="datetimeFigureOut">
              <a:rPr lang="en-US"/>
              <a:pPr>
                <a:defRPr/>
              </a:pPr>
              <a:t>2/3/2011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5DB79911-79D5-454F-959A-F5129BF6D0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62C33303-9D07-44FA-A49B-68D7BC6E39A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charset="0"/>
            </a:endParaRPr>
          </a:p>
        </p:txBody>
      </p:sp>
      <p:sp>
        <p:nvSpPr>
          <p:cNvPr id="17411" name="Slide Number Placeholder 3"/>
          <p:cNvSpPr>
            <a:spLocks noGrp="1"/>
          </p:cNvSpPr>
          <p:nvPr>
            <p:ph type="sldNum" sz="quarter" idx="5"/>
          </p:nvPr>
        </p:nvSpPr>
        <p:spPr>
          <a:noFill/>
        </p:spPr>
        <p:txBody>
          <a:bodyPr/>
          <a:lstStyle/>
          <a:p>
            <a:fld id="{A637971D-B367-4D86-AB04-E9648A92DA2F}" type="slidenum">
              <a:rPr lang="en-US" smtClean="0">
                <a:latin typeface="Arial" charset="0"/>
              </a:rPr>
              <a:pPr/>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latin typeface="Arial" charset="0"/>
              </a:rPr>
              <a:t>"o (equal to 0.04) is the minimum Root Mean Square (RMS) error of the observation and fo (equal to 0.5)Here "m is the minimum RMS uncertainty in the modeled AOD, which is set to 0.1 and fm, the fractional error inthe model AOD, is set to 0.5. Variables dx and dy are the horizontal distance between two model grid points (equal to 50 km) and lxy is the horizontal correlation length scale for errors in the model fields which is set to 250 km (five grid cells).</a:t>
            </a:r>
          </a:p>
          <a:p>
            <a:endParaRPr lang="en-US" smtClean="0">
              <a:latin typeface="Arial" charset="0"/>
            </a:endParaRPr>
          </a:p>
        </p:txBody>
      </p:sp>
      <p:sp>
        <p:nvSpPr>
          <p:cNvPr id="19459" name="Slide Number Placeholder 3"/>
          <p:cNvSpPr>
            <a:spLocks noGrp="1"/>
          </p:cNvSpPr>
          <p:nvPr>
            <p:ph type="sldNum" sz="quarter" idx="5"/>
          </p:nvPr>
        </p:nvSpPr>
        <p:spPr>
          <a:noFill/>
        </p:spPr>
        <p:txBody>
          <a:bodyPr/>
          <a:lstStyle/>
          <a:p>
            <a:fld id="{4334D2B9-C9C8-4158-B6BD-F15114E8499C}" type="slidenum">
              <a:rPr lang="en-US" smtClean="0">
                <a:latin typeface="Arial" charset="0"/>
              </a:rPr>
              <a:pPr/>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charset="0"/>
            </a:endParaRPr>
          </a:p>
        </p:txBody>
      </p:sp>
      <p:sp>
        <p:nvSpPr>
          <p:cNvPr id="21507" name="Slide Number Placeholder 3"/>
          <p:cNvSpPr>
            <a:spLocks noGrp="1"/>
          </p:cNvSpPr>
          <p:nvPr>
            <p:ph type="sldNum" sz="quarter" idx="5"/>
          </p:nvPr>
        </p:nvSpPr>
        <p:spPr>
          <a:noFill/>
        </p:spPr>
        <p:txBody>
          <a:bodyPr/>
          <a:lstStyle/>
          <a:p>
            <a:fld id="{CD5552CD-66CC-4AE9-9001-C03374FE1E27}"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latin typeface="Arial" charset="0"/>
            </a:endParaRPr>
          </a:p>
        </p:txBody>
      </p:sp>
      <p:sp>
        <p:nvSpPr>
          <p:cNvPr id="29699" name="Slide Number Placeholder 3"/>
          <p:cNvSpPr>
            <a:spLocks noGrp="1"/>
          </p:cNvSpPr>
          <p:nvPr>
            <p:ph type="sldNum" sz="quarter" idx="5"/>
          </p:nvPr>
        </p:nvSpPr>
        <p:spPr>
          <a:noFill/>
        </p:spPr>
        <p:txBody>
          <a:bodyPr/>
          <a:lstStyle/>
          <a:p>
            <a:fld id="{57C14F37-2EE6-4AE4-9D07-F642D68EF908}" type="slidenum">
              <a:rPr lang="en-US" smtClean="0">
                <a:latin typeface="Arial" charset="0"/>
              </a:rPr>
              <a:pPr/>
              <a:t>10</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latin typeface="Arial" charset="0"/>
              </a:rPr>
              <a:t>Add radiative forcing</a:t>
            </a:r>
          </a:p>
        </p:txBody>
      </p:sp>
      <p:sp>
        <p:nvSpPr>
          <p:cNvPr id="31747" name="Slide Number Placeholder 3"/>
          <p:cNvSpPr>
            <a:spLocks noGrp="1"/>
          </p:cNvSpPr>
          <p:nvPr>
            <p:ph type="sldNum" sz="quarter" idx="5"/>
          </p:nvPr>
        </p:nvSpPr>
        <p:spPr>
          <a:noFill/>
        </p:spPr>
        <p:txBody>
          <a:bodyPr/>
          <a:lstStyle/>
          <a:p>
            <a:fld id="{5CDD1214-2DFD-41B3-98EA-F06215580FE2}" type="slidenum">
              <a:rPr lang="en-US" smtClean="0">
                <a:latin typeface="Arial" charset="0"/>
              </a:rPr>
              <a:pPr/>
              <a:t>11</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smtClean="0">
              <a:latin typeface="Arial" charset="0"/>
            </a:endParaRPr>
          </a:p>
        </p:txBody>
      </p:sp>
      <p:sp>
        <p:nvSpPr>
          <p:cNvPr id="34819" name="Slide Number Placeholder 3"/>
          <p:cNvSpPr>
            <a:spLocks noGrp="1"/>
          </p:cNvSpPr>
          <p:nvPr>
            <p:ph type="sldNum" sz="quarter" idx="5"/>
          </p:nvPr>
        </p:nvSpPr>
        <p:spPr>
          <a:noFill/>
        </p:spPr>
        <p:txBody>
          <a:bodyPr/>
          <a:lstStyle/>
          <a:p>
            <a:fld id="{D3C18A0C-4F03-45D6-8ED3-9C39BCE6D6F6}" type="slidenum">
              <a:rPr lang="en-US" smtClean="0">
                <a:latin typeface="Arial" charset="0"/>
              </a:rPr>
              <a:pPr/>
              <a:t>13</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4D5B9B-5CF4-419C-9EDE-3E96B3894F3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65830-CAA4-4267-932A-86AE316EABA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BC2C1-AFD8-42A1-BB53-0017E789331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0B9644-FE80-4DF0-B114-95E2AC651A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897CFF-EDE7-4B30-8A6C-57997D0FE7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8FC49-2B65-4554-9308-BE37F2AE09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F3BA68-6F0D-476E-B851-054D13D6DE5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150E96-5355-4E03-A46D-02BA50B98F7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86B4B8-899B-45F6-91AD-D7232BDA8B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7C2A3A-9AE0-4BD1-8FAB-D403A85C6F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C7820-B1D6-4014-A67C-FBA5ADEADC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9C58-BAC9-49EE-8B55-D7947B61598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5ABFBF6-FA83-4CF0-BA73-DAF5A654D6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28600" y="0"/>
            <a:ext cx="8686800" cy="2590800"/>
          </a:xfrm>
        </p:spPr>
        <p:txBody>
          <a:bodyPr/>
          <a:lstStyle/>
          <a:p>
            <a:pPr eaLnBrk="1" hangingPunct="1"/>
            <a:r>
              <a:rPr lang="en-US" sz="3600" b="1" smtClean="0"/>
              <a:t>Constraining Aerosol Distributions in Asia by Integrating Models with  Observations </a:t>
            </a:r>
          </a:p>
        </p:txBody>
      </p:sp>
      <p:sp>
        <p:nvSpPr>
          <p:cNvPr id="16386" name="Rectangle 3"/>
          <p:cNvSpPr>
            <a:spLocks noGrp="1" noChangeArrowheads="1"/>
          </p:cNvSpPr>
          <p:nvPr>
            <p:ph type="subTitle" idx="1"/>
          </p:nvPr>
        </p:nvSpPr>
        <p:spPr>
          <a:xfrm>
            <a:off x="1524000" y="5981700"/>
            <a:ext cx="6400800" cy="1752600"/>
          </a:xfrm>
        </p:spPr>
        <p:txBody>
          <a:bodyPr/>
          <a:lstStyle/>
          <a:p>
            <a:pPr eaLnBrk="1" hangingPunct="1"/>
            <a:r>
              <a:rPr lang="en-US" sz="2400" i="1" smtClean="0">
                <a:solidFill>
                  <a:srgbClr val="FF0000"/>
                </a:solidFill>
              </a:rPr>
              <a:t>AGU 2010</a:t>
            </a:r>
          </a:p>
        </p:txBody>
      </p:sp>
      <p:sp>
        <p:nvSpPr>
          <p:cNvPr id="16387" name="Rectangle 3"/>
          <p:cNvSpPr>
            <a:spLocks noChangeArrowheads="1"/>
          </p:cNvSpPr>
          <p:nvPr/>
        </p:nvSpPr>
        <p:spPr bwMode="auto">
          <a:xfrm>
            <a:off x="533400" y="2590800"/>
            <a:ext cx="7924800" cy="1281113"/>
          </a:xfrm>
          <a:prstGeom prst="rect">
            <a:avLst/>
          </a:prstGeom>
          <a:noFill/>
          <a:ln w="9525">
            <a:noFill/>
            <a:miter lim="800000"/>
            <a:headEnd/>
            <a:tailEnd/>
          </a:ln>
        </p:spPr>
        <p:txBody>
          <a:bodyPr>
            <a:spAutoFit/>
          </a:bodyPr>
          <a:lstStyle/>
          <a:p>
            <a:pPr algn="ctr"/>
            <a:r>
              <a:rPr lang="en-US" sz="2400" b="1">
                <a:solidFill>
                  <a:srgbClr val="0070C0"/>
                </a:solidFill>
              </a:rPr>
              <a:t>Sarika Kulkarni and Greg Carmichael</a:t>
            </a:r>
          </a:p>
          <a:p>
            <a:pPr algn="ctr"/>
            <a:r>
              <a:rPr lang="en-US"/>
              <a:t>Center for Global and Regional Environmental Research, University of Iowa, </a:t>
            </a:r>
          </a:p>
          <a:p>
            <a:pPr algn="ctr"/>
            <a:r>
              <a:rPr lang="en-US"/>
              <a:t/>
            </a:r>
            <a:br>
              <a:rPr lang="en-US"/>
            </a:br>
            <a:endParaRPr lang="en-US"/>
          </a:p>
        </p:txBody>
      </p:sp>
      <p:sp>
        <p:nvSpPr>
          <p:cNvPr id="16388" name="Slide Number Placeholder 4"/>
          <p:cNvSpPr>
            <a:spLocks noGrp="1"/>
          </p:cNvSpPr>
          <p:nvPr>
            <p:ph type="sldNum" sz="quarter" idx="12"/>
          </p:nvPr>
        </p:nvSpPr>
        <p:spPr>
          <a:noFill/>
        </p:spPr>
        <p:txBody>
          <a:bodyPr/>
          <a:lstStyle/>
          <a:p>
            <a:fld id="{64462B12-8CEA-47EF-AF3F-0D4169938187}" type="slidenum">
              <a:rPr lang="en-US" smtClean="0">
                <a:latin typeface="Arial" charset="0"/>
              </a:rPr>
              <a:pPr/>
              <a:t>1</a:t>
            </a:fld>
            <a:endParaRPr lang="en-US"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BC_adj_4yr_ave_OI-DB-MODIS-Aeronet-SSA_season.jpg"/>
          <p:cNvPicPr>
            <a:picLocks noChangeAspect="1"/>
          </p:cNvPicPr>
          <p:nvPr/>
        </p:nvPicPr>
        <p:blipFill>
          <a:blip r:embed="rId3"/>
          <a:srcRect/>
          <a:stretch>
            <a:fillRect/>
          </a:stretch>
        </p:blipFill>
        <p:spPr bwMode="auto">
          <a:xfrm>
            <a:off x="1219200" y="685800"/>
            <a:ext cx="6742113" cy="5943600"/>
          </a:xfrm>
          <a:prstGeom prst="rect">
            <a:avLst/>
          </a:prstGeom>
          <a:noFill/>
          <a:ln w="9525">
            <a:noFill/>
            <a:miter lim="800000"/>
            <a:headEnd/>
            <a:tailEnd/>
          </a:ln>
        </p:spPr>
      </p:pic>
      <p:sp>
        <p:nvSpPr>
          <p:cNvPr id="28674" name="Slide Number Placeholder 2"/>
          <p:cNvSpPr>
            <a:spLocks noGrp="1"/>
          </p:cNvSpPr>
          <p:nvPr>
            <p:ph type="sldNum" sz="quarter" idx="12"/>
          </p:nvPr>
        </p:nvSpPr>
        <p:spPr>
          <a:noFill/>
        </p:spPr>
        <p:txBody>
          <a:bodyPr/>
          <a:lstStyle/>
          <a:p>
            <a:fld id="{E2409A5B-23CC-4DAD-B41B-CBCA06B9B773}" type="slidenum">
              <a:rPr lang="en-US" smtClean="0">
                <a:latin typeface="Arial" charset="0"/>
              </a:rPr>
              <a:pPr/>
              <a:t>10</a:t>
            </a:fld>
            <a:endParaRPr lang="en-US" smtClean="0">
              <a:latin typeface="Arial" charset="0"/>
            </a:endParaRPr>
          </a:p>
        </p:txBody>
      </p:sp>
      <p:sp>
        <p:nvSpPr>
          <p:cNvPr id="28675" name="TextBox 3"/>
          <p:cNvSpPr txBox="1">
            <a:spLocks noChangeArrowheads="1"/>
          </p:cNvSpPr>
          <p:nvPr/>
        </p:nvSpPr>
        <p:spPr bwMode="auto">
          <a:xfrm>
            <a:off x="914400" y="152400"/>
            <a:ext cx="7315200" cy="400050"/>
          </a:xfrm>
          <a:prstGeom prst="rect">
            <a:avLst/>
          </a:prstGeom>
          <a:noFill/>
          <a:ln w="9525">
            <a:noFill/>
            <a:miter lim="800000"/>
            <a:headEnd/>
            <a:tailEnd/>
          </a:ln>
        </p:spPr>
        <p:txBody>
          <a:bodyPr>
            <a:spAutoFit/>
          </a:bodyPr>
          <a:lstStyle/>
          <a:p>
            <a:pPr algn="ctr"/>
            <a:r>
              <a:rPr lang="en-US" sz="2000" b="1"/>
              <a:t>Final 4-Year Mean BC Surface Concentrations By Season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49A46E8A-06AD-4F4A-A739-EF760CDF75B9}" type="slidenum">
              <a:rPr lang="en-US" altLang="zh-CN" smtClean="0">
                <a:latin typeface="Arial" charset="0"/>
                <a:ea typeface="宋体" charset="-122"/>
              </a:rPr>
              <a:pPr/>
              <a:t>11</a:t>
            </a:fld>
            <a:endParaRPr lang="en-US" altLang="zh-CN" smtClean="0">
              <a:latin typeface="Arial" charset="0"/>
              <a:ea typeface="宋体" charset="-122"/>
            </a:endParaRPr>
          </a:p>
        </p:txBody>
      </p:sp>
      <p:pic>
        <p:nvPicPr>
          <p:cNvPr id="30722" name="Picture 2" descr="Fig1"/>
          <p:cNvPicPr>
            <a:picLocks noGrp="1" noChangeAspect="1" noChangeArrowheads="1"/>
          </p:cNvPicPr>
          <p:nvPr>
            <p:ph idx="1"/>
          </p:nvPr>
        </p:nvPicPr>
        <p:blipFill>
          <a:blip r:embed="rId3"/>
          <a:srcRect/>
          <a:stretch>
            <a:fillRect/>
          </a:stretch>
        </p:blipFill>
        <p:spPr>
          <a:xfrm>
            <a:off x="0" y="990600"/>
            <a:ext cx="8077200" cy="5103813"/>
          </a:xfrm>
        </p:spPr>
      </p:pic>
      <p:sp>
        <p:nvSpPr>
          <p:cNvPr id="30723" name="Rectangle 3"/>
          <p:cNvSpPr>
            <a:spLocks noChangeArrowheads="1"/>
          </p:cNvSpPr>
          <p:nvPr/>
        </p:nvSpPr>
        <p:spPr bwMode="auto">
          <a:xfrm>
            <a:off x="0" y="838200"/>
            <a:ext cx="4495800" cy="2514600"/>
          </a:xfrm>
          <a:prstGeom prst="rect">
            <a:avLst/>
          </a:prstGeom>
          <a:solidFill>
            <a:schemeClr val="bg1"/>
          </a:solidFill>
          <a:ln w="9525">
            <a:noFill/>
            <a:miter lim="800000"/>
            <a:headEnd/>
            <a:tailEnd/>
          </a:ln>
        </p:spPr>
        <p:txBody>
          <a:bodyPr wrap="none" anchor="ctr"/>
          <a:lstStyle/>
          <a:p>
            <a:endParaRPr lang="en-US"/>
          </a:p>
        </p:txBody>
      </p:sp>
      <p:sp>
        <p:nvSpPr>
          <p:cNvPr id="30724" name="Rectangle 4"/>
          <p:cNvSpPr>
            <a:spLocks noChangeArrowheads="1"/>
          </p:cNvSpPr>
          <p:nvPr/>
        </p:nvSpPr>
        <p:spPr bwMode="auto">
          <a:xfrm>
            <a:off x="4495800" y="3429000"/>
            <a:ext cx="3581400" cy="2438400"/>
          </a:xfrm>
          <a:prstGeom prst="rect">
            <a:avLst/>
          </a:prstGeom>
          <a:solidFill>
            <a:schemeClr val="bg1"/>
          </a:solidFill>
          <a:ln w="9525">
            <a:noFill/>
            <a:miter lim="800000"/>
            <a:headEnd/>
            <a:tailEnd/>
          </a:ln>
        </p:spPr>
        <p:txBody>
          <a:bodyPr wrap="none" anchor="ctr"/>
          <a:lstStyle/>
          <a:p>
            <a:endParaRPr lang="en-US"/>
          </a:p>
        </p:txBody>
      </p:sp>
      <p:sp>
        <p:nvSpPr>
          <p:cNvPr id="30725" name="Rectangle 5"/>
          <p:cNvSpPr>
            <a:spLocks noChangeArrowheads="1"/>
          </p:cNvSpPr>
          <p:nvPr/>
        </p:nvSpPr>
        <p:spPr bwMode="auto">
          <a:xfrm>
            <a:off x="4572000" y="3657600"/>
            <a:ext cx="228600" cy="152400"/>
          </a:xfrm>
          <a:prstGeom prst="rect">
            <a:avLst/>
          </a:prstGeom>
          <a:solidFill>
            <a:schemeClr val="bg1"/>
          </a:solidFill>
          <a:ln w="9525">
            <a:noFill/>
            <a:miter lim="800000"/>
            <a:headEnd/>
            <a:tailEnd/>
          </a:ln>
        </p:spPr>
        <p:txBody>
          <a:bodyPr wrap="none" anchor="ctr"/>
          <a:lstStyle/>
          <a:p>
            <a:endParaRPr lang="en-US"/>
          </a:p>
        </p:txBody>
      </p:sp>
      <p:sp>
        <p:nvSpPr>
          <p:cNvPr id="30726" name="Rectangle 6"/>
          <p:cNvSpPr>
            <a:spLocks noChangeArrowheads="1"/>
          </p:cNvSpPr>
          <p:nvPr/>
        </p:nvSpPr>
        <p:spPr bwMode="auto">
          <a:xfrm>
            <a:off x="1600200" y="3200400"/>
            <a:ext cx="228600" cy="152400"/>
          </a:xfrm>
          <a:prstGeom prst="rect">
            <a:avLst/>
          </a:prstGeom>
          <a:solidFill>
            <a:schemeClr val="bg1"/>
          </a:solidFill>
          <a:ln w="9525">
            <a:noFill/>
            <a:miter lim="800000"/>
            <a:headEnd/>
            <a:tailEnd/>
          </a:ln>
        </p:spPr>
        <p:txBody>
          <a:bodyPr wrap="none" anchor="ctr"/>
          <a:lstStyle/>
          <a:p>
            <a:endParaRPr lang="en-US"/>
          </a:p>
        </p:txBody>
      </p:sp>
      <p:sp>
        <p:nvSpPr>
          <p:cNvPr id="30727" name="Text Box 7"/>
          <p:cNvSpPr txBox="1">
            <a:spLocks noChangeArrowheads="1"/>
          </p:cNvSpPr>
          <p:nvPr/>
        </p:nvSpPr>
        <p:spPr bwMode="auto">
          <a:xfrm>
            <a:off x="1524000" y="5029200"/>
            <a:ext cx="1295400" cy="366713"/>
          </a:xfrm>
          <a:prstGeom prst="rect">
            <a:avLst/>
          </a:prstGeom>
          <a:solidFill>
            <a:schemeClr val="bg1"/>
          </a:solidFill>
          <a:ln w="9525">
            <a:noFill/>
            <a:miter lim="800000"/>
            <a:headEnd/>
            <a:tailEnd/>
          </a:ln>
        </p:spPr>
        <p:txBody>
          <a:bodyPr>
            <a:spAutoFit/>
          </a:bodyPr>
          <a:lstStyle/>
          <a:p>
            <a:pPr>
              <a:spcBef>
                <a:spcPct val="50000"/>
              </a:spcBef>
            </a:pPr>
            <a:r>
              <a:rPr lang="en-US"/>
              <a:t>Heating</a:t>
            </a:r>
          </a:p>
        </p:txBody>
      </p:sp>
      <p:sp>
        <p:nvSpPr>
          <p:cNvPr id="30728" name="Rectangle 8"/>
          <p:cNvSpPr>
            <a:spLocks noChangeArrowheads="1"/>
          </p:cNvSpPr>
          <p:nvPr/>
        </p:nvSpPr>
        <p:spPr bwMode="auto">
          <a:xfrm>
            <a:off x="4724400" y="3810000"/>
            <a:ext cx="228600" cy="152400"/>
          </a:xfrm>
          <a:prstGeom prst="rect">
            <a:avLst/>
          </a:prstGeom>
          <a:solidFill>
            <a:schemeClr val="bg1"/>
          </a:solidFill>
          <a:ln w="9525">
            <a:noFill/>
            <a:miter lim="800000"/>
            <a:headEnd/>
            <a:tailEnd/>
          </a:ln>
        </p:spPr>
        <p:txBody>
          <a:bodyPr wrap="none" anchor="ctr"/>
          <a:lstStyle/>
          <a:p>
            <a:endParaRPr lang="en-US"/>
          </a:p>
        </p:txBody>
      </p:sp>
      <p:sp>
        <p:nvSpPr>
          <p:cNvPr id="30729" name="Text Box 9"/>
          <p:cNvSpPr txBox="1">
            <a:spLocks noChangeArrowheads="1"/>
          </p:cNvSpPr>
          <p:nvPr/>
        </p:nvSpPr>
        <p:spPr bwMode="auto">
          <a:xfrm>
            <a:off x="5029200" y="2819400"/>
            <a:ext cx="1295400" cy="366713"/>
          </a:xfrm>
          <a:prstGeom prst="rect">
            <a:avLst/>
          </a:prstGeom>
          <a:solidFill>
            <a:schemeClr val="bg1"/>
          </a:solidFill>
          <a:ln w="9525">
            <a:noFill/>
            <a:miter lim="800000"/>
            <a:headEnd/>
            <a:tailEnd/>
          </a:ln>
        </p:spPr>
        <p:txBody>
          <a:bodyPr>
            <a:spAutoFit/>
          </a:bodyPr>
          <a:lstStyle/>
          <a:p>
            <a:pPr>
              <a:spcBef>
                <a:spcPct val="50000"/>
              </a:spcBef>
            </a:pPr>
            <a:r>
              <a:rPr lang="en-US"/>
              <a:t>Dimming</a:t>
            </a:r>
          </a:p>
        </p:txBody>
      </p:sp>
      <p:sp>
        <p:nvSpPr>
          <p:cNvPr id="30730" name="Text Box 10"/>
          <p:cNvSpPr txBox="1">
            <a:spLocks noChangeArrowheads="1"/>
          </p:cNvSpPr>
          <p:nvPr/>
        </p:nvSpPr>
        <p:spPr bwMode="auto">
          <a:xfrm>
            <a:off x="228600" y="6619875"/>
            <a:ext cx="8077200" cy="238125"/>
          </a:xfrm>
          <a:prstGeom prst="rect">
            <a:avLst/>
          </a:prstGeom>
          <a:noFill/>
          <a:ln w="9525">
            <a:noFill/>
            <a:miter lim="800000"/>
            <a:headEnd/>
            <a:tailEnd/>
          </a:ln>
        </p:spPr>
        <p:txBody>
          <a:bodyPr>
            <a:spAutoFit/>
          </a:bodyPr>
          <a:lstStyle/>
          <a:p>
            <a:pPr lvl="1">
              <a:lnSpc>
                <a:spcPct val="80000"/>
              </a:lnSpc>
              <a:spcBef>
                <a:spcPct val="20000"/>
              </a:spcBef>
              <a:buClr>
                <a:schemeClr val="accent2"/>
              </a:buClr>
              <a:buSzPct val="60000"/>
              <a:buFont typeface="Wingdings" pitchFamily="2" charset="2"/>
              <a:buNone/>
            </a:pPr>
            <a:r>
              <a:rPr lang="en-US" sz="1200" i="1">
                <a:solidFill>
                  <a:schemeClr val="folHlink"/>
                </a:solidFill>
              </a:rPr>
              <a:t>Chung, C. E., et al., ACP, 2010</a:t>
            </a:r>
            <a:r>
              <a:rPr lang="en-US" sz="1200"/>
              <a:t> </a:t>
            </a:r>
          </a:p>
        </p:txBody>
      </p:sp>
      <p:sp>
        <p:nvSpPr>
          <p:cNvPr id="30731" name="Rectangle 11"/>
          <p:cNvSpPr>
            <a:spLocks noChangeArrowheads="1"/>
          </p:cNvSpPr>
          <p:nvPr/>
        </p:nvSpPr>
        <p:spPr bwMode="auto">
          <a:xfrm>
            <a:off x="4267200" y="3429000"/>
            <a:ext cx="228600" cy="152400"/>
          </a:xfrm>
          <a:prstGeom prst="rect">
            <a:avLst/>
          </a:prstGeom>
          <a:solidFill>
            <a:schemeClr val="bg1"/>
          </a:solidFill>
          <a:ln w="9525">
            <a:noFill/>
            <a:miter lim="800000"/>
            <a:headEnd/>
            <a:tailEnd/>
          </a:ln>
        </p:spPr>
        <p:txBody>
          <a:bodyPr wrap="none" anchor="ctr"/>
          <a:lstStyle/>
          <a:p>
            <a:endParaRPr lang="en-US"/>
          </a:p>
        </p:txBody>
      </p:sp>
      <p:sp>
        <p:nvSpPr>
          <p:cNvPr id="30732" name="Rectangle 12"/>
          <p:cNvSpPr>
            <a:spLocks noChangeArrowheads="1"/>
          </p:cNvSpPr>
          <p:nvPr/>
        </p:nvSpPr>
        <p:spPr bwMode="auto">
          <a:xfrm>
            <a:off x="1600200" y="3276600"/>
            <a:ext cx="228600" cy="152400"/>
          </a:xfrm>
          <a:prstGeom prst="rect">
            <a:avLst/>
          </a:prstGeom>
          <a:solidFill>
            <a:schemeClr val="bg1"/>
          </a:solidFill>
          <a:ln w="9525">
            <a:noFill/>
            <a:miter lim="800000"/>
            <a:headEnd/>
            <a:tailEnd/>
          </a:ln>
        </p:spPr>
        <p:txBody>
          <a:bodyPr wrap="none" anchor="ctr"/>
          <a:lstStyle/>
          <a:p>
            <a:endParaRPr lang="en-US"/>
          </a:p>
        </p:txBody>
      </p:sp>
      <p:pic>
        <p:nvPicPr>
          <p:cNvPr id="30733" name="Picture 13"/>
          <p:cNvPicPr>
            <a:picLocks noChangeAspect="1" noChangeArrowheads="1"/>
          </p:cNvPicPr>
          <p:nvPr/>
        </p:nvPicPr>
        <p:blipFill>
          <a:blip r:embed="rId4"/>
          <a:srcRect/>
          <a:stretch>
            <a:fillRect/>
          </a:stretch>
        </p:blipFill>
        <p:spPr bwMode="auto">
          <a:xfrm>
            <a:off x="4648200" y="5486400"/>
            <a:ext cx="3581400" cy="571500"/>
          </a:xfrm>
          <a:prstGeom prst="rect">
            <a:avLst/>
          </a:prstGeom>
          <a:noFill/>
          <a:ln w="9525">
            <a:noFill/>
            <a:miter lim="800000"/>
            <a:headEnd/>
            <a:tailEnd/>
          </a:ln>
        </p:spPr>
      </p:pic>
      <p:pic>
        <p:nvPicPr>
          <p:cNvPr id="30734" name="Picture 14"/>
          <p:cNvPicPr>
            <a:picLocks noChangeAspect="1" noChangeArrowheads="1"/>
          </p:cNvPicPr>
          <p:nvPr/>
        </p:nvPicPr>
        <p:blipFill>
          <a:blip r:embed="rId5"/>
          <a:srcRect/>
          <a:stretch>
            <a:fillRect/>
          </a:stretch>
        </p:blipFill>
        <p:spPr bwMode="auto">
          <a:xfrm>
            <a:off x="4114800" y="3657600"/>
            <a:ext cx="2438400" cy="1981200"/>
          </a:xfrm>
          <a:prstGeom prst="rect">
            <a:avLst/>
          </a:prstGeom>
          <a:noFill/>
          <a:ln w="9525">
            <a:noFill/>
            <a:miter lim="800000"/>
            <a:headEnd/>
            <a:tailEnd/>
          </a:ln>
        </p:spPr>
      </p:pic>
      <p:sp>
        <p:nvSpPr>
          <p:cNvPr id="30735" name="Line 15"/>
          <p:cNvSpPr>
            <a:spLocks noChangeShapeType="1"/>
          </p:cNvSpPr>
          <p:nvPr/>
        </p:nvSpPr>
        <p:spPr bwMode="auto">
          <a:xfrm>
            <a:off x="1219200" y="4419600"/>
            <a:ext cx="1143000" cy="0"/>
          </a:xfrm>
          <a:prstGeom prst="line">
            <a:avLst/>
          </a:prstGeom>
          <a:noFill/>
          <a:ln w="57150">
            <a:solidFill>
              <a:schemeClr val="tx1"/>
            </a:solidFill>
            <a:round/>
            <a:headEnd type="triangle" w="med" len="med"/>
            <a:tailEnd type="triangle" w="med" len="med"/>
          </a:ln>
        </p:spPr>
        <p:txBody>
          <a:bodyPr/>
          <a:lstStyle/>
          <a:p>
            <a:endParaRPr lang="en-US"/>
          </a:p>
        </p:txBody>
      </p:sp>
      <p:pic>
        <p:nvPicPr>
          <p:cNvPr id="30736" name="Picture 17"/>
          <p:cNvPicPr>
            <a:picLocks noChangeAspect="1" noChangeArrowheads="1"/>
          </p:cNvPicPr>
          <p:nvPr/>
        </p:nvPicPr>
        <p:blipFill>
          <a:blip r:embed="rId6"/>
          <a:srcRect/>
          <a:stretch>
            <a:fillRect/>
          </a:stretch>
        </p:blipFill>
        <p:spPr bwMode="auto">
          <a:xfrm>
            <a:off x="6477000" y="3429000"/>
            <a:ext cx="2667000" cy="2224088"/>
          </a:xfrm>
          <a:prstGeom prst="rect">
            <a:avLst/>
          </a:prstGeom>
          <a:noFill/>
          <a:ln w="9525">
            <a:noFill/>
            <a:miter lim="800000"/>
            <a:headEnd/>
            <a:tailEnd/>
          </a:ln>
        </p:spPr>
      </p:pic>
      <p:sp>
        <p:nvSpPr>
          <p:cNvPr id="30737" name="Rectangle 18"/>
          <p:cNvSpPr>
            <a:spLocks noChangeArrowheads="1"/>
          </p:cNvSpPr>
          <p:nvPr/>
        </p:nvSpPr>
        <p:spPr bwMode="auto">
          <a:xfrm>
            <a:off x="3962400" y="3429000"/>
            <a:ext cx="533400" cy="228600"/>
          </a:xfrm>
          <a:prstGeom prst="rect">
            <a:avLst/>
          </a:prstGeom>
          <a:solidFill>
            <a:schemeClr val="bg1"/>
          </a:solidFill>
          <a:ln w="9525">
            <a:noFill/>
            <a:miter lim="800000"/>
            <a:headEnd/>
            <a:tailEnd/>
          </a:ln>
        </p:spPr>
        <p:txBody>
          <a:bodyPr wrap="none" anchor="ctr"/>
          <a:lstStyle/>
          <a:p>
            <a:endParaRPr lang="en-US"/>
          </a:p>
        </p:txBody>
      </p:sp>
      <p:sp>
        <p:nvSpPr>
          <p:cNvPr id="30738" name="Line 19"/>
          <p:cNvSpPr>
            <a:spLocks noChangeShapeType="1"/>
          </p:cNvSpPr>
          <p:nvPr/>
        </p:nvSpPr>
        <p:spPr bwMode="auto">
          <a:xfrm flipV="1">
            <a:off x="7010400" y="1295400"/>
            <a:ext cx="0" cy="1143000"/>
          </a:xfrm>
          <a:prstGeom prst="line">
            <a:avLst/>
          </a:prstGeom>
          <a:noFill/>
          <a:ln w="57150">
            <a:solidFill>
              <a:srgbClr val="000000"/>
            </a:solidFill>
            <a:round/>
            <a:headEnd type="triangle" w="med" len="med"/>
            <a:tailEnd type="triangle" w="med" len="med"/>
          </a:ln>
        </p:spPr>
        <p:txBody>
          <a:bodyPr/>
          <a:lstStyle/>
          <a:p>
            <a:endParaRPr lang="en-US"/>
          </a:p>
        </p:txBody>
      </p:sp>
      <p:sp>
        <p:nvSpPr>
          <p:cNvPr id="30739" name="Line 20"/>
          <p:cNvSpPr>
            <a:spLocks noChangeShapeType="1"/>
          </p:cNvSpPr>
          <p:nvPr/>
        </p:nvSpPr>
        <p:spPr bwMode="auto">
          <a:xfrm>
            <a:off x="7086600" y="1828800"/>
            <a:ext cx="838200" cy="1905000"/>
          </a:xfrm>
          <a:prstGeom prst="line">
            <a:avLst/>
          </a:prstGeom>
          <a:noFill/>
          <a:ln w="9525" cap="rnd">
            <a:solidFill>
              <a:schemeClr val="tx1"/>
            </a:solidFill>
            <a:prstDash val="sysDot"/>
            <a:round/>
            <a:headEnd/>
            <a:tailEnd type="triangle" w="med" len="med"/>
          </a:ln>
        </p:spPr>
        <p:txBody>
          <a:bodyPr/>
          <a:lstStyle/>
          <a:p>
            <a:endParaRPr lang="en-US"/>
          </a:p>
        </p:txBody>
      </p:sp>
      <p:sp>
        <p:nvSpPr>
          <p:cNvPr id="30740" name="Line 21"/>
          <p:cNvSpPr>
            <a:spLocks noChangeShapeType="1"/>
          </p:cNvSpPr>
          <p:nvPr/>
        </p:nvSpPr>
        <p:spPr bwMode="auto">
          <a:xfrm>
            <a:off x="2895600" y="4419600"/>
            <a:ext cx="1371600" cy="76200"/>
          </a:xfrm>
          <a:prstGeom prst="line">
            <a:avLst/>
          </a:prstGeom>
          <a:noFill/>
          <a:ln w="9525" cap="rnd">
            <a:solidFill>
              <a:schemeClr val="tx1"/>
            </a:solidFill>
            <a:prstDash val="sysDot"/>
            <a:round/>
            <a:headEnd/>
            <a:tailEnd type="triangle" w="med" len="med"/>
          </a:ln>
        </p:spPr>
        <p:txBody>
          <a:bodyPr/>
          <a:lstStyle/>
          <a:p>
            <a:endParaRPr lang="en-US"/>
          </a:p>
        </p:txBody>
      </p:sp>
      <p:sp>
        <p:nvSpPr>
          <p:cNvPr id="30741" name="Rectangle 23"/>
          <p:cNvSpPr>
            <a:spLocks noGrp="1" noRot="1" noChangeArrowheads="1"/>
          </p:cNvSpPr>
          <p:nvPr>
            <p:ph type="title"/>
          </p:nvPr>
        </p:nvSpPr>
        <p:spPr>
          <a:xfrm>
            <a:off x="0" y="0"/>
            <a:ext cx="4343400" cy="1143000"/>
          </a:xfrm>
        </p:spPr>
        <p:txBody>
          <a:bodyPr/>
          <a:lstStyle/>
          <a:p>
            <a:pPr algn="l"/>
            <a:r>
              <a:rPr lang="en-US" sz="2000" b="1" smtClean="0">
                <a:solidFill>
                  <a:srgbClr val="000000"/>
                </a:solidFill>
              </a:rPr>
              <a:t>Quantifying Aerosol</a:t>
            </a:r>
            <a:br>
              <a:rPr lang="en-US" sz="2000" b="1" smtClean="0">
                <a:solidFill>
                  <a:srgbClr val="000000"/>
                </a:solidFill>
              </a:rPr>
            </a:br>
            <a:r>
              <a:rPr lang="en-US" sz="2000" b="1" smtClean="0">
                <a:solidFill>
                  <a:srgbClr val="000000"/>
                </a:solidFill>
              </a:rPr>
              <a:t>Radiative Forcing and the Role of Anthropogenic Components Remains a Challenge</a:t>
            </a:r>
          </a:p>
        </p:txBody>
      </p:sp>
      <p:pic>
        <p:nvPicPr>
          <p:cNvPr id="30742" name="Picture 24"/>
          <p:cNvPicPr>
            <a:picLocks noChangeAspect="1" noChangeArrowheads="1"/>
          </p:cNvPicPr>
          <p:nvPr/>
        </p:nvPicPr>
        <p:blipFill>
          <a:blip r:embed="rId7"/>
          <a:srcRect/>
          <a:stretch>
            <a:fillRect/>
          </a:stretch>
        </p:blipFill>
        <p:spPr bwMode="auto">
          <a:xfrm>
            <a:off x="4343400" y="0"/>
            <a:ext cx="4572000" cy="1143000"/>
          </a:xfrm>
          <a:prstGeom prst="rect">
            <a:avLst/>
          </a:prstGeom>
          <a:noFill/>
          <a:ln w="9525">
            <a:noFill/>
            <a:miter lim="800000"/>
            <a:headEnd/>
            <a:tailEnd/>
          </a:ln>
        </p:spPr>
      </p:pic>
      <p:pic>
        <p:nvPicPr>
          <p:cNvPr id="30743" name="Picture 25"/>
          <p:cNvPicPr>
            <a:picLocks noChangeAspect="1" noChangeArrowheads="1"/>
          </p:cNvPicPr>
          <p:nvPr/>
        </p:nvPicPr>
        <p:blipFill>
          <a:blip r:embed="rId8"/>
          <a:srcRect/>
          <a:stretch>
            <a:fillRect/>
          </a:stretch>
        </p:blipFill>
        <p:spPr bwMode="auto">
          <a:xfrm>
            <a:off x="228600" y="1192213"/>
            <a:ext cx="3429000" cy="2136775"/>
          </a:xfrm>
          <a:prstGeom prst="rect">
            <a:avLst/>
          </a:prstGeom>
          <a:noFill/>
          <a:ln w="9525">
            <a:noFill/>
            <a:miter lim="800000"/>
            <a:headEnd/>
            <a:tailEnd/>
          </a:ln>
        </p:spPr>
      </p:pic>
      <p:sp>
        <p:nvSpPr>
          <p:cNvPr id="30744" name="Text Box 26"/>
          <p:cNvSpPr txBox="1">
            <a:spLocks noChangeArrowheads="1"/>
          </p:cNvSpPr>
          <p:nvPr/>
        </p:nvSpPr>
        <p:spPr bwMode="auto">
          <a:xfrm>
            <a:off x="304800" y="5943600"/>
            <a:ext cx="8534400" cy="646113"/>
          </a:xfrm>
          <a:prstGeom prst="rect">
            <a:avLst/>
          </a:prstGeom>
          <a:noFill/>
          <a:ln w="9525">
            <a:noFill/>
            <a:miter lim="800000"/>
            <a:headEnd/>
            <a:tailEnd/>
          </a:ln>
        </p:spPr>
        <p:txBody>
          <a:bodyPr>
            <a:spAutoFit/>
          </a:bodyPr>
          <a:lstStyle/>
          <a:p>
            <a:pPr algn="ctr">
              <a:spcBef>
                <a:spcPct val="50000"/>
              </a:spcBef>
            </a:pPr>
            <a:r>
              <a:rPr lang="en-US" b="1" i="1"/>
              <a:t>Strong atmospheric heating due to absorbing aerosol has implications for processes impacting weather and climate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990600"/>
          </a:xfrm>
        </p:spPr>
        <p:txBody>
          <a:bodyPr/>
          <a:lstStyle/>
          <a:p>
            <a:r>
              <a:rPr lang="en-US" sz="3600" smtClean="0"/>
              <a:t>Summary</a:t>
            </a:r>
          </a:p>
        </p:txBody>
      </p:sp>
      <p:sp>
        <p:nvSpPr>
          <p:cNvPr id="32770" name="Content Placeholder 2"/>
          <p:cNvSpPr>
            <a:spLocks noGrp="1"/>
          </p:cNvSpPr>
          <p:nvPr>
            <p:ph idx="1"/>
          </p:nvPr>
        </p:nvSpPr>
        <p:spPr>
          <a:xfrm>
            <a:off x="457200" y="914400"/>
            <a:ext cx="8229600" cy="4678363"/>
          </a:xfrm>
        </p:spPr>
        <p:txBody>
          <a:bodyPr/>
          <a:lstStyle/>
          <a:p>
            <a:r>
              <a:rPr lang="en-US" sz="2400" smtClean="0"/>
              <a:t>A 4-year reanalysis of aerosol distributions in Asia have been produced using different satellite products.</a:t>
            </a:r>
          </a:p>
          <a:p>
            <a:r>
              <a:rPr lang="en-US" sz="2400" smtClean="0"/>
              <a:t>Inclusion of fine/coarse/absorbing information adds uniqueness to the assimilation – improves sulfate, BC and dust distributions. </a:t>
            </a:r>
          </a:p>
          <a:p>
            <a:r>
              <a:rPr lang="en-US" sz="2400" smtClean="0"/>
              <a:t>Now analyzing the spatial information in the increment fields to help improve the forward model. </a:t>
            </a:r>
          </a:p>
          <a:p>
            <a:r>
              <a:rPr lang="en-US" sz="2400" smtClean="0"/>
              <a:t>Plan to look at blending of different products AND inclusion of surface observations and extend to 2006-2010 period where we more extensive observations. </a:t>
            </a:r>
          </a:p>
          <a:p>
            <a:r>
              <a:rPr lang="en-US" sz="2400" smtClean="0"/>
              <a:t>Planning model inter-comparison of various approaches under ABC and MICS-Asia activities.</a:t>
            </a:r>
          </a:p>
        </p:txBody>
      </p:sp>
      <p:sp>
        <p:nvSpPr>
          <p:cNvPr id="32771" name="Slide Number Placeholder 3"/>
          <p:cNvSpPr>
            <a:spLocks noGrp="1"/>
          </p:cNvSpPr>
          <p:nvPr>
            <p:ph type="sldNum" sz="quarter" idx="12"/>
          </p:nvPr>
        </p:nvSpPr>
        <p:spPr>
          <a:noFill/>
        </p:spPr>
        <p:txBody>
          <a:bodyPr/>
          <a:lstStyle/>
          <a:p>
            <a:fld id="{9118C8AE-EB34-4B54-A3FD-485773DCB57B}" type="slidenum">
              <a:rPr lang="en-US" smtClean="0">
                <a:latin typeface="Arial" charset="0"/>
              </a:rPr>
              <a:pPr/>
              <a:t>12</a:t>
            </a:fld>
            <a:endParaRPr 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457200" y="685800"/>
            <a:ext cx="8686800" cy="6172200"/>
          </a:xfrm>
          <a:prstGeom prst="rect">
            <a:avLst/>
          </a:prstGeom>
          <a:noFill/>
          <a:ln w="9525">
            <a:noFill/>
            <a:miter lim="800000"/>
            <a:headEnd/>
            <a:tailEnd/>
          </a:ln>
        </p:spPr>
      </p:pic>
      <p:sp>
        <p:nvSpPr>
          <p:cNvPr id="33794" name="Text Box 6"/>
          <p:cNvSpPr txBox="1">
            <a:spLocks noChangeArrowheads="1"/>
          </p:cNvSpPr>
          <p:nvPr/>
        </p:nvSpPr>
        <p:spPr bwMode="auto">
          <a:xfrm>
            <a:off x="533400" y="133350"/>
            <a:ext cx="8610600" cy="461963"/>
          </a:xfrm>
          <a:prstGeom prst="rect">
            <a:avLst/>
          </a:prstGeom>
          <a:noFill/>
          <a:ln w="9525">
            <a:solidFill>
              <a:srgbClr val="000000"/>
            </a:solidFill>
            <a:miter lim="800000"/>
            <a:headEnd/>
            <a:tailEnd/>
          </a:ln>
        </p:spPr>
        <p:txBody>
          <a:bodyPr>
            <a:spAutoFit/>
          </a:bodyPr>
          <a:lstStyle/>
          <a:p>
            <a:pPr algn="ctr" eaLnBrk="0" hangingPunct="0">
              <a:spcBef>
                <a:spcPct val="50000"/>
              </a:spcBef>
            </a:pPr>
            <a:r>
              <a:rPr lang="en-US" sz="2400" b="1">
                <a:solidFill>
                  <a:schemeClr val="tx2"/>
                </a:solidFill>
                <a:ea typeface="宋体" charset="-122"/>
              </a:rPr>
              <a:t>Seasonal Analysis of 4-yr Mean AOD (PMF) </a:t>
            </a:r>
          </a:p>
        </p:txBody>
      </p:sp>
      <p:pic>
        <p:nvPicPr>
          <p:cNvPr id="33795" name="Picture 7"/>
          <p:cNvPicPr>
            <a:picLocks noChangeAspect="1" noChangeArrowheads="1"/>
          </p:cNvPicPr>
          <p:nvPr/>
        </p:nvPicPr>
        <p:blipFill>
          <a:blip r:embed="rId4"/>
          <a:srcRect/>
          <a:stretch>
            <a:fillRect/>
          </a:stretch>
        </p:blipFill>
        <p:spPr bwMode="auto">
          <a:xfrm>
            <a:off x="1143000" y="6172200"/>
            <a:ext cx="8001000" cy="685800"/>
          </a:xfrm>
          <a:prstGeom prst="rect">
            <a:avLst/>
          </a:prstGeom>
          <a:noFill/>
          <a:ln w="9525">
            <a:noFill/>
            <a:miter lim="800000"/>
            <a:headEnd/>
            <a:tailEnd/>
          </a:ln>
        </p:spPr>
      </p:pic>
      <p:pic>
        <p:nvPicPr>
          <p:cNvPr id="33796" name="Picture 8"/>
          <p:cNvPicPr>
            <a:picLocks noChangeAspect="1" noChangeArrowheads="1"/>
          </p:cNvPicPr>
          <p:nvPr/>
        </p:nvPicPr>
        <p:blipFill>
          <a:blip r:embed="rId5"/>
          <a:srcRect/>
          <a:stretch>
            <a:fillRect/>
          </a:stretch>
        </p:blipFill>
        <p:spPr bwMode="auto">
          <a:xfrm>
            <a:off x="3962400" y="2971800"/>
            <a:ext cx="4800600" cy="495300"/>
          </a:xfrm>
          <a:prstGeom prst="rect">
            <a:avLst/>
          </a:prstGeom>
          <a:noFill/>
          <a:ln w="9525">
            <a:noFill/>
            <a:miter lim="800000"/>
            <a:headEnd/>
            <a:tailEnd/>
          </a:ln>
        </p:spPr>
      </p:pic>
      <p:sp>
        <p:nvSpPr>
          <p:cNvPr id="33797" name="Slide Number Placeholder 11"/>
          <p:cNvSpPr>
            <a:spLocks noGrp="1"/>
          </p:cNvSpPr>
          <p:nvPr>
            <p:ph type="sldNum" sz="quarter" idx="12"/>
          </p:nvPr>
        </p:nvSpPr>
        <p:spPr>
          <a:noFill/>
        </p:spPr>
        <p:txBody>
          <a:bodyPr/>
          <a:lstStyle/>
          <a:p>
            <a:fld id="{EFC0462F-4CB3-4706-BC59-94A0F3771265}" type="slidenum">
              <a:rPr lang="en-US" smtClean="0">
                <a:latin typeface="Arial" charset="0"/>
              </a:rPr>
              <a:pPr/>
              <a:t>13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p:nvPr>
        </p:nvSpPr>
        <p:spPr/>
        <p:txBody>
          <a:bodyPr/>
          <a:lstStyle/>
          <a:p>
            <a:endParaRPr lang="en-US" smtClean="0"/>
          </a:p>
        </p:txBody>
      </p:sp>
      <p:sp>
        <p:nvSpPr>
          <p:cNvPr id="35842" name="Slide Number Placeholder 2"/>
          <p:cNvSpPr>
            <a:spLocks noGrp="1"/>
          </p:cNvSpPr>
          <p:nvPr>
            <p:ph type="sldNum" sz="quarter" idx="12"/>
          </p:nvPr>
        </p:nvSpPr>
        <p:spPr>
          <a:noFill/>
        </p:spPr>
        <p:txBody>
          <a:bodyPr/>
          <a:lstStyle/>
          <a:p>
            <a:fld id="{149BCCC4-0A06-4149-86F9-1AAB36AF6502}" type="slidenum">
              <a:rPr lang="en-US" smtClean="0">
                <a:latin typeface="Arial" charset="0"/>
              </a:rPr>
              <a:pPr/>
              <a:t>14</a:t>
            </a:fld>
            <a:endParaRPr lang="en-US"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tx2"/>
                </a:solidFill>
                <a:ea typeface="宋体" charset="-122"/>
              </a:rPr>
              <a:t>Models Constrained With Observations Play Increasing Important Roles In Research and Application</a:t>
            </a:r>
            <a:endParaRPr lang="en-US" sz="2400" b="1" i="1">
              <a:solidFill>
                <a:schemeClr val="tx2"/>
              </a:solidFill>
              <a:ea typeface="宋体" charset="-122"/>
            </a:endParaRPr>
          </a:p>
        </p:txBody>
      </p:sp>
      <p:pic>
        <p:nvPicPr>
          <p:cNvPr id="18434" name="Picture 4" descr="terrawebAPR2"/>
          <p:cNvPicPr>
            <a:picLocks noChangeAspect="1" noChangeArrowheads="1"/>
          </p:cNvPicPr>
          <p:nvPr/>
        </p:nvPicPr>
        <p:blipFill>
          <a:blip r:embed="rId3"/>
          <a:srcRect/>
          <a:stretch>
            <a:fillRect/>
          </a:stretch>
        </p:blipFill>
        <p:spPr bwMode="auto">
          <a:xfrm>
            <a:off x="2667000" y="4419600"/>
            <a:ext cx="3886200" cy="1524000"/>
          </a:xfrm>
          <a:prstGeom prst="rect">
            <a:avLst/>
          </a:prstGeom>
          <a:noFill/>
          <a:ln w="9525">
            <a:noFill/>
            <a:miter lim="800000"/>
            <a:headEnd/>
            <a:tailEnd/>
          </a:ln>
        </p:spPr>
      </p:pic>
      <p:pic>
        <p:nvPicPr>
          <p:cNvPr id="18435" name="Picture 5"/>
          <p:cNvPicPr>
            <a:picLocks noChangeAspect="1" noChangeArrowheads="1"/>
          </p:cNvPicPr>
          <p:nvPr/>
        </p:nvPicPr>
        <p:blipFill>
          <a:blip r:embed="rId4"/>
          <a:srcRect/>
          <a:stretch>
            <a:fillRect/>
          </a:stretch>
        </p:blipFill>
        <p:spPr bwMode="auto">
          <a:xfrm>
            <a:off x="2667000" y="2743200"/>
            <a:ext cx="4038600" cy="1676400"/>
          </a:xfrm>
          <a:prstGeom prst="rect">
            <a:avLst/>
          </a:prstGeom>
          <a:noFill/>
          <a:ln w="9525">
            <a:noFill/>
            <a:miter lim="800000"/>
            <a:headEnd/>
            <a:tailEnd/>
          </a:ln>
        </p:spPr>
      </p:pic>
      <p:sp>
        <p:nvSpPr>
          <p:cNvPr id="18436" name="Text Box 7"/>
          <p:cNvSpPr txBox="1">
            <a:spLocks noChangeArrowheads="1"/>
          </p:cNvSpPr>
          <p:nvPr/>
        </p:nvSpPr>
        <p:spPr bwMode="auto">
          <a:xfrm>
            <a:off x="2133600" y="6019800"/>
            <a:ext cx="4495800" cy="457200"/>
          </a:xfrm>
          <a:prstGeom prst="rect">
            <a:avLst/>
          </a:prstGeom>
          <a:noFill/>
          <a:ln w="9525">
            <a:noFill/>
            <a:miter lim="800000"/>
            <a:headEnd/>
            <a:tailEnd/>
          </a:ln>
        </p:spPr>
        <p:txBody>
          <a:bodyPr>
            <a:spAutoFit/>
          </a:bodyPr>
          <a:lstStyle/>
          <a:p>
            <a:pPr algn="ctr" eaLnBrk="0" hangingPunct="0">
              <a:spcBef>
                <a:spcPct val="50000"/>
              </a:spcBef>
            </a:pPr>
            <a:r>
              <a:rPr lang="en-US" sz="2400" b="1" i="1">
                <a:solidFill>
                  <a:srgbClr val="000000"/>
                </a:solidFill>
                <a:ea typeface="宋体" charset="-122"/>
              </a:rPr>
              <a:t>Observations</a:t>
            </a:r>
          </a:p>
        </p:txBody>
      </p:sp>
      <p:pic>
        <p:nvPicPr>
          <p:cNvPr id="18437" name="Picture 8"/>
          <p:cNvPicPr>
            <a:picLocks noChangeAspect="1" noChangeArrowheads="1"/>
          </p:cNvPicPr>
          <p:nvPr/>
        </p:nvPicPr>
        <p:blipFill>
          <a:blip r:embed="rId5"/>
          <a:srcRect/>
          <a:stretch>
            <a:fillRect/>
          </a:stretch>
        </p:blipFill>
        <p:spPr bwMode="auto">
          <a:xfrm>
            <a:off x="0" y="2667000"/>
            <a:ext cx="3038475" cy="3390900"/>
          </a:xfrm>
          <a:prstGeom prst="rect">
            <a:avLst/>
          </a:prstGeom>
          <a:noFill/>
          <a:ln w="9525">
            <a:noFill/>
            <a:miter lim="800000"/>
            <a:headEnd/>
            <a:tailEnd/>
          </a:ln>
        </p:spPr>
      </p:pic>
      <p:sp>
        <p:nvSpPr>
          <p:cNvPr id="18438" name="Rectangle 9"/>
          <p:cNvSpPr>
            <a:spLocks noChangeArrowheads="1"/>
          </p:cNvSpPr>
          <p:nvPr/>
        </p:nvSpPr>
        <p:spPr bwMode="auto">
          <a:xfrm>
            <a:off x="2895600" y="2590800"/>
            <a:ext cx="152400" cy="1676400"/>
          </a:xfrm>
          <a:prstGeom prst="rect">
            <a:avLst/>
          </a:prstGeom>
          <a:solidFill>
            <a:schemeClr val="bg1"/>
          </a:solidFill>
          <a:ln w="9525">
            <a:noFill/>
            <a:miter lim="800000"/>
            <a:headEnd/>
            <a:tailEnd/>
          </a:ln>
        </p:spPr>
        <p:txBody>
          <a:bodyPr wrap="none" anchor="ctr"/>
          <a:lstStyle/>
          <a:p>
            <a:endParaRPr lang="en-US"/>
          </a:p>
        </p:txBody>
      </p:sp>
      <p:sp>
        <p:nvSpPr>
          <p:cNvPr id="18439" name="Text Box 10"/>
          <p:cNvSpPr txBox="1">
            <a:spLocks noChangeArrowheads="1"/>
          </p:cNvSpPr>
          <p:nvPr/>
        </p:nvSpPr>
        <p:spPr bwMode="auto">
          <a:xfrm>
            <a:off x="4114800" y="3733800"/>
            <a:ext cx="1143000" cy="581025"/>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bg1"/>
                </a:solidFill>
                <a:ea typeface="宋体" charset="-122"/>
              </a:rPr>
              <a:t>Predicted w/o OI</a:t>
            </a:r>
          </a:p>
        </p:txBody>
      </p:sp>
      <p:sp>
        <p:nvSpPr>
          <p:cNvPr id="18440" name="Text Box 11"/>
          <p:cNvSpPr txBox="1">
            <a:spLocks noChangeArrowheads="1"/>
          </p:cNvSpPr>
          <p:nvPr/>
        </p:nvSpPr>
        <p:spPr bwMode="auto">
          <a:xfrm>
            <a:off x="7239000" y="3505200"/>
            <a:ext cx="1752600" cy="3016250"/>
          </a:xfrm>
          <a:prstGeom prst="rect">
            <a:avLst/>
          </a:prstGeom>
          <a:noFill/>
          <a:ln w="9525">
            <a:noFill/>
            <a:miter lim="800000"/>
            <a:headEnd/>
            <a:tailEnd/>
          </a:ln>
        </p:spPr>
        <p:txBody>
          <a:bodyPr>
            <a:spAutoFit/>
          </a:bodyPr>
          <a:lstStyle/>
          <a:p>
            <a:pPr eaLnBrk="0" hangingPunct="0">
              <a:spcBef>
                <a:spcPct val="50000"/>
              </a:spcBef>
            </a:pPr>
            <a:r>
              <a:rPr lang="en-US" sz="2000" b="1" u="sng">
                <a:solidFill>
                  <a:schemeClr val="tx2"/>
                </a:solidFill>
                <a:ea typeface="宋体" charset="-122"/>
              </a:rPr>
              <a:t>Impact Analysis</a:t>
            </a:r>
            <a:r>
              <a:rPr lang="en-US" sz="2000" b="1">
                <a:solidFill>
                  <a:schemeClr val="tx2"/>
                </a:solidFill>
                <a:ea typeface="宋体" charset="-122"/>
              </a:rPr>
              <a:t>:</a:t>
            </a:r>
          </a:p>
          <a:p>
            <a:pPr eaLnBrk="0" hangingPunct="0">
              <a:spcBef>
                <a:spcPct val="50000"/>
              </a:spcBef>
            </a:pPr>
            <a:r>
              <a:rPr lang="en-US" sz="2000" b="1">
                <a:solidFill>
                  <a:schemeClr val="tx2"/>
                </a:solidFill>
                <a:ea typeface="宋体" charset="-122"/>
              </a:rPr>
              <a:t>+Health </a:t>
            </a:r>
            <a:r>
              <a:rPr lang="en-US" sz="2000" b="1" i="1">
                <a:solidFill>
                  <a:srgbClr val="FF0000"/>
                </a:solidFill>
                <a:ea typeface="宋体" charset="-122"/>
              </a:rPr>
              <a:t>(EPA)</a:t>
            </a:r>
          </a:p>
          <a:p>
            <a:pPr eaLnBrk="0" hangingPunct="0">
              <a:spcBef>
                <a:spcPct val="50000"/>
              </a:spcBef>
            </a:pPr>
            <a:r>
              <a:rPr lang="en-US" sz="2000" b="1">
                <a:solidFill>
                  <a:schemeClr val="tx2"/>
                </a:solidFill>
                <a:ea typeface="宋体" charset="-122"/>
              </a:rPr>
              <a:t>+Radiative Forcing </a:t>
            </a:r>
            <a:r>
              <a:rPr lang="en-US" sz="2000" b="1" i="1">
                <a:solidFill>
                  <a:srgbClr val="FF0000"/>
                </a:solidFill>
                <a:ea typeface="宋体" charset="-122"/>
              </a:rPr>
              <a:t>(NASA/ABC) </a:t>
            </a:r>
          </a:p>
          <a:p>
            <a:pPr eaLnBrk="0" hangingPunct="0">
              <a:spcBef>
                <a:spcPct val="50000"/>
              </a:spcBef>
            </a:pPr>
            <a:r>
              <a:rPr lang="en-US" sz="2000" b="1">
                <a:solidFill>
                  <a:schemeClr val="tx2"/>
                </a:solidFill>
                <a:ea typeface="宋体" charset="-122"/>
              </a:rPr>
              <a:t>+Food/water</a:t>
            </a:r>
          </a:p>
        </p:txBody>
      </p:sp>
      <p:sp>
        <p:nvSpPr>
          <p:cNvPr id="18441" name="AutoShape 12"/>
          <p:cNvSpPr>
            <a:spLocks noChangeArrowheads="1"/>
          </p:cNvSpPr>
          <p:nvPr/>
        </p:nvSpPr>
        <p:spPr bwMode="auto">
          <a:xfrm>
            <a:off x="6324600" y="4114800"/>
            <a:ext cx="914400" cy="1066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8442" name="Rectangle 13"/>
          <p:cNvSpPr>
            <a:spLocks noChangeArrowheads="1"/>
          </p:cNvSpPr>
          <p:nvPr/>
        </p:nvSpPr>
        <p:spPr bwMode="auto">
          <a:xfrm>
            <a:off x="7239000" y="3276600"/>
            <a:ext cx="1752600" cy="3276600"/>
          </a:xfrm>
          <a:prstGeom prst="rect">
            <a:avLst/>
          </a:prstGeom>
          <a:noFill/>
          <a:ln w="38100">
            <a:solidFill>
              <a:schemeClr val="tx1"/>
            </a:solidFill>
            <a:miter lim="800000"/>
            <a:headEnd/>
            <a:tailEnd/>
          </a:ln>
        </p:spPr>
        <p:txBody>
          <a:bodyPr wrap="none" anchor="ctr"/>
          <a:lstStyle/>
          <a:p>
            <a:endParaRPr lang="en-US"/>
          </a:p>
        </p:txBody>
      </p:sp>
      <p:sp>
        <p:nvSpPr>
          <p:cNvPr id="18443" name="Text Box 14"/>
          <p:cNvSpPr txBox="1">
            <a:spLocks noChangeArrowheads="1"/>
          </p:cNvSpPr>
          <p:nvPr/>
        </p:nvSpPr>
        <p:spPr bwMode="auto">
          <a:xfrm>
            <a:off x="6248400" y="4495800"/>
            <a:ext cx="1143000" cy="244475"/>
          </a:xfrm>
          <a:prstGeom prst="rect">
            <a:avLst/>
          </a:prstGeom>
          <a:noFill/>
          <a:ln w="9525">
            <a:noFill/>
            <a:miter lim="800000"/>
            <a:headEnd/>
            <a:tailEnd/>
          </a:ln>
        </p:spPr>
        <p:txBody>
          <a:bodyPr>
            <a:spAutoFit/>
          </a:bodyPr>
          <a:lstStyle/>
          <a:p>
            <a:pPr eaLnBrk="0" hangingPunct="0">
              <a:spcBef>
                <a:spcPct val="50000"/>
              </a:spcBef>
            </a:pPr>
            <a:r>
              <a:rPr lang="en-US" sz="1000" b="1">
                <a:solidFill>
                  <a:srgbClr val="000000"/>
                </a:solidFill>
                <a:ea typeface="宋体" charset="-122"/>
              </a:rPr>
              <a:t>Constrained</a:t>
            </a:r>
          </a:p>
        </p:txBody>
      </p:sp>
      <p:sp>
        <p:nvSpPr>
          <p:cNvPr id="18444" name="Line 17"/>
          <p:cNvSpPr>
            <a:spLocks noChangeShapeType="1"/>
          </p:cNvSpPr>
          <p:nvPr/>
        </p:nvSpPr>
        <p:spPr bwMode="auto">
          <a:xfrm>
            <a:off x="6781800" y="4953000"/>
            <a:ext cx="0" cy="1600200"/>
          </a:xfrm>
          <a:prstGeom prst="line">
            <a:avLst/>
          </a:prstGeom>
          <a:noFill/>
          <a:ln w="76200">
            <a:solidFill>
              <a:schemeClr val="tx1"/>
            </a:solidFill>
            <a:round/>
            <a:headEnd/>
            <a:tailEnd/>
          </a:ln>
        </p:spPr>
        <p:txBody>
          <a:bodyPr/>
          <a:lstStyle/>
          <a:p>
            <a:endParaRPr lang="en-US"/>
          </a:p>
        </p:txBody>
      </p:sp>
      <p:sp>
        <p:nvSpPr>
          <p:cNvPr id="18445" name="Line 18"/>
          <p:cNvSpPr>
            <a:spLocks noChangeShapeType="1"/>
          </p:cNvSpPr>
          <p:nvPr/>
        </p:nvSpPr>
        <p:spPr bwMode="auto">
          <a:xfrm flipH="1">
            <a:off x="1752600" y="6553200"/>
            <a:ext cx="5029200" cy="0"/>
          </a:xfrm>
          <a:prstGeom prst="line">
            <a:avLst/>
          </a:prstGeom>
          <a:noFill/>
          <a:ln w="76200">
            <a:solidFill>
              <a:schemeClr val="tx1"/>
            </a:solidFill>
            <a:round/>
            <a:headEnd/>
            <a:tailEnd/>
          </a:ln>
        </p:spPr>
        <p:txBody>
          <a:bodyPr/>
          <a:lstStyle/>
          <a:p>
            <a:endParaRPr lang="en-US"/>
          </a:p>
        </p:txBody>
      </p:sp>
      <p:sp>
        <p:nvSpPr>
          <p:cNvPr id="18446" name="Line 19"/>
          <p:cNvSpPr>
            <a:spLocks noChangeShapeType="1"/>
          </p:cNvSpPr>
          <p:nvPr/>
        </p:nvSpPr>
        <p:spPr bwMode="auto">
          <a:xfrm flipV="1">
            <a:off x="1752600" y="6096000"/>
            <a:ext cx="0" cy="457200"/>
          </a:xfrm>
          <a:prstGeom prst="line">
            <a:avLst/>
          </a:prstGeom>
          <a:noFill/>
          <a:ln w="76200">
            <a:solidFill>
              <a:schemeClr val="tx1"/>
            </a:solidFill>
            <a:round/>
            <a:headEnd/>
            <a:tailEnd type="triangle" w="med" len="med"/>
          </a:ln>
        </p:spPr>
        <p:txBody>
          <a:bodyPr/>
          <a:lstStyle/>
          <a:p>
            <a:endParaRPr lang="en-US"/>
          </a:p>
        </p:txBody>
      </p:sp>
      <p:sp>
        <p:nvSpPr>
          <p:cNvPr id="18447" name="Text Box 20"/>
          <p:cNvSpPr txBox="1">
            <a:spLocks noChangeArrowheads="1"/>
          </p:cNvSpPr>
          <p:nvPr/>
        </p:nvSpPr>
        <p:spPr bwMode="auto">
          <a:xfrm>
            <a:off x="0" y="6096000"/>
            <a:ext cx="1524000" cy="701675"/>
          </a:xfrm>
          <a:prstGeom prst="rect">
            <a:avLst/>
          </a:prstGeom>
          <a:noFill/>
          <a:ln w="9525">
            <a:noFill/>
            <a:miter lim="800000"/>
            <a:headEnd/>
            <a:tailEnd/>
          </a:ln>
        </p:spPr>
        <p:txBody>
          <a:bodyPr>
            <a:spAutoFit/>
          </a:bodyPr>
          <a:lstStyle/>
          <a:p>
            <a:pPr algn="ctr" eaLnBrk="0" hangingPunct="0">
              <a:spcBef>
                <a:spcPct val="50000"/>
              </a:spcBef>
            </a:pPr>
            <a:r>
              <a:rPr lang="en-US" sz="2000" b="1" i="1">
                <a:solidFill>
                  <a:schemeClr val="tx2"/>
                </a:solidFill>
                <a:ea typeface="宋体" charset="-122"/>
              </a:rPr>
              <a:t>Improved Model</a:t>
            </a:r>
          </a:p>
        </p:txBody>
      </p:sp>
      <p:sp>
        <p:nvSpPr>
          <p:cNvPr id="18448" name="Slide Number Placeholder 20" hidden="1"/>
          <p:cNvSpPr>
            <a:spLocks noGrp="1"/>
          </p:cNvSpPr>
          <p:nvPr>
            <p:ph type="sldNum" sz="quarter" idx="12"/>
          </p:nvPr>
        </p:nvSpPr>
        <p:spPr>
          <a:noFill/>
        </p:spPr>
        <p:txBody>
          <a:bodyPr/>
          <a:lstStyle/>
          <a:p>
            <a:fld id="{65349BC5-329A-49EA-9BA2-0821043B02F0}" type="slidenum">
              <a:rPr lang="en-US" smtClean="0">
                <a:latin typeface="Arial" charset="0"/>
              </a:rPr>
              <a:pPr/>
              <a:t>2</a:t>
            </a:fld>
            <a:endParaRPr lang="en-US" smtClean="0">
              <a:latin typeface="Arial" charset="0"/>
            </a:endParaRPr>
          </a:p>
        </p:txBody>
      </p:sp>
      <p:sp>
        <p:nvSpPr>
          <p:cNvPr id="18449" name="Rectangle 23"/>
          <p:cNvSpPr>
            <a:spLocks noChangeArrowheads="1"/>
          </p:cNvSpPr>
          <p:nvPr/>
        </p:nvSpPr>
        <p:spPr bwMode="auto">
          <a:xfrm>
            <a:off x="0" y="914400"/>
            <a:ext cx="9144000" cy="1816100"/>
          </a:xfrm>
          <a:prstGeom prst="rect">
            <a:avLst/>
          </a:prstGeom>
          <a:noFill/>
          <a:ln w="9525">
            <a:noFill/>
            <a:miter lim="800000"/>
            <a:headEnd/>
            <a:tailEnd/>
          </a:ln>
        </p:spPr>
        <p:txBody>
          <a:bodyPr>
            <a:spAutoFit/>
          </a:bodyPr>
          <a:lstStyle/>
          <a:p>
            <a:r>
              <a:rPr lang="en-US" sz="2400" b="1">
                <a:solidFill>
                  <a:srgbClr val="0070C0"/>
                </a:solidFill>
              </a:rPr>
              <a:t>Assimilation method:</a:t>
            </a:r>
            <a:r>
              <a:rPr lang="en-US" sz="2000">
                <a:solidFill>
                  <a:srgbClr val="0070C0"/>
                </a:solidFill>
              </a:rPr>
              <a:t> optimal  interpolation </a:t>
            </a:r>
            <a:r>
              <a:rPr lang="en-US" sz="2000" i="1">
                <a:solidFill>
                  <a:srgbClr val="0070C0"/>
                </a:solidFill>
              </a:rPr>
              <a:t>(Adhikary et al., 2008, 2009)</a:t>
            </a:r>
          </a:p>
          <a:p>
            <a:r>
              <a:rPr lang="en-US" sz="2400" b="1">
                <a:solidFill>
                  <a:srgbClr val="0070C0"/>
                </a:solidFill>
              </a:rPr>
              <a:t>Data used </a:t>
            </a:r>
            <a:r>
              <a:rPr lang="en-US" sz="2000">
                <a:solidFill>
                  <a:srgbClr val="0070C0"/>
                </a:solidFill>
              </a:rPr>
              <a:t>in assimilation: MODIS, Deep Blue (5.1 L3), and MISR (CGAS L3); Total AOD, fine mode, AAOD</a:t>
            </a:r>
          </a:p>
          <a:p>
            <a:r>
              <a:rPr lang="en-US" sz="2400" b="1">
                <a:solidFill>
                  <a:srgbClr val="0070C0"/>
                </a:solidFill>
              </a:rPr>
              <a:t>Validation</a:t>
            </a:r>
            <a:r>
              <a:rPr lang="en-US" sz="2000">
                <a:solidFill>
                  <a:srgbClr val="0070C0"/>
                </a:solidFill>
              </a:rPr>
              <a:t> against observations: AOD from AERONET  using 2 different retrievals (V2 L2); PM</a:t>
            </a:r>
            <a:r>
              <a:rPr lang="en-US" sz="2000" baseline="-25000">
                <a:solidFill>
                  <a:srgbClr val="0070C0"/>
                </a:solidFill>
              </a:rPr>
              <a:t>10</a:t>
            </a:r>
            <a:r>
              <a:rPr lang="en-US" sz="2000">
                <a:solidFill>
                  <a:srgbClr val="0070C0"/>
                </a:solidFill>
              </a:rPr>
              <a:t> and SO</a:t>
            </a:r>
            <a:r>
              <a:rPr lang="en-US" sz="2000" baseline="-25000">
                <a:solidFill>
                  <a:srgbClr val="0070C0"/>
                </a:solidFill>
              </a:rPr>
              <a:t>4</a:t>
            </a:r>
            <a:r>
              <a:rPr lang="en-US" sz="2000">
                <a:solidFill>
                  <a:srgbClr val="0070C0"/>
                </a:solidFill>
              </a:rPr>
              <a:t> from EANET</a:t>
            </a:r>
          </a:p>
        </p:txBody>
      </p:sp>
      <p:sp>
        <p:nvSpPr>
          <p:cNvPr id="18450" name="TextBox 18"/>
          <p:cNvSpPr txBox="1">
            <a:spLocks noChangeArrowheads="1"/>
          </p:cNvSpPr>
          <p:nvPr/>
        </p:nvSpPr>
        <p:spPr bwMode="auto">
          <a:xfrm>
            <a:off x="7315200" y="2667000"/>
            <a:ext cx="1600200" cy="646113"/>
          </a:xfrm>
          <a:prstGeom prst="rect">
            <a:avLst/>
          </a:prstGeom>
          <a:noFill/>
          <a:ln w="9525">
            <a:noFill/>
            <a:miter lim="800000"/>
            <a:headEnd/>
            <a:tailEnd/>
          </a:ln>
        </p:spPr>
        <p:txBody>
          <a:bodyPr>
            <a:spAutoFit/>
          </a:bodyPr>
          <a:lstStyle/>
          <a:p>
            <a:pPr algn="ctr"/>
            <a:r>
              <a:rPr lang="en-US" b="1" i="1"/>
              <a:t>Reduced Uncertainty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p:nvPr>
        </p:nvSpPr>
        <p:spPr>
          <a:xfrm>
            <a:off x="457200" y="152400"/>
            <a:ext cx="8229600" cy="5851525"/>
          </a:xfrm>
        </p:spPr>
        <p:txBody>
          <a:bodyPr/>
          <a:lstStyle/>
          <a:p>
            <a:pPr algn="ctr">
              <a:buFontTx/>
              <a:buNone/>
            </a:pPr>
            <a:r>
              <a:rPr lang="en-US" sz="2800" b="1" smtClean="0"/>
              <a:t>Assimilation of Satellite Data Improves the AOD Fields</a:t>
            </a:r>
          </a:p>
        </p:txBody>
      </p:sp>
      <p:pic>
        <p:nvPicPr>
          <p:cNvPr id="20482" name="Picture 5" descr="aod_Scatter_Allsites_Layout"/>
          <p:cNvPicPr>
            <a:picLocks noChangeAspect="1" noChangeArrowheads="1"/>
          </p:cNvPicPr>
          <p:nvPr/>
        </p:nvPicPr>
        <p:blipFill>
          <a:blip r:embed="rId3"/>
          <a:srcRect/>
          <a:stretch>
            <a:fillRect/>
          </a:stretch>
        </p:blipFill>
        <p:spPr bwMode="auto">
          <a:xfrm>
            <a:off x="609600" y="1143000"/>
            <a:ext cx="4724400" cy="5486400"/>
          </a:xfrm>
          <a:prstGeom prst="rect">
            <a:avLst/>
          </a:prstGeom>
          <a:noFill/>
          <a:ln w="9525">
            <a:noFill/>
            <a:miter lim="800000"/>
            <a:headEnd/>
            <a:tailEnd/>
          </a:ln>
        </p:spPr>
      </p:pic>
      <p:pic>
        <p:nvPicPr>
          <p:cNvPr id="20483" name="Picture 1"/>
          <p:cNvPicPr>
            <a:picLocks noChangeAspect="1" noChangeArrowheads="1"/>
          </p:cNvPicPr>
          <p:nvPr/>
        </p:nvPicPr>
        <p:blipFill>
          <a:blip r:embed="rId4"/>
          <a:srcRect/>
          <a:stretch>
            <a:fillRect/>
          </a:stretch>
        </p:blipFill>
        <p:spPr bwMode="auto">
          <a:xfrm>
            <a:off x="685800" y="1524000"/>
            <a:ext cx="2438400" cy="2057400"/>
          </a:xfrm>
          <a:prstGeom prst="rect">
            <a:avLst/>
          </a:prstGeom>
          <a:noFill/>
          <a:ln w="9525">
            <a:noFill/>
            <a:miter lim="800000"/>
            <a:headEnd/>
            <a:tailEnd/>
          </a:ln>
        </p:spPr>
      </p:pic>
      <p:sp>
        <p:nvSpPr>
          <p:cNvPr id="6" name="Rectangle 5"/>
          <p:cNvSpPr/>
          <p:nvPr/>
        </p:nvSpPr>
        <p:spPr>
          <a:xfrm>
            <a:off x="990600" y="13716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5" name="Slide Number Placeholder 6"/>
          <p:cNvSpPr>
            <a:spLocks noGrp="1"/>
          </p:cNvSpPr>
          <p:nvPr>
            <p:ph type="sldNum" sz="quarter" idx="12"/>
          </p:nvPr>
        </p:nvSpPr>
        <p:spPr>
          <a:noFill/>
        </p:spPr>
        <p:txBody>
          <a:bodyPr/>
          <a:lstStyle/>
          <a:p>
            <a:fld id="{7DDC6F11-ED69-4C06-BCAC-B26D8BAD37F3}" type="slidenum">
              <a:rPr lang="en-US" smtClean="0">
                <a:latin typeface="Arial" charset="0"/>
              </a:rPr>
              <a:pPr/>
              <a:t>3</a:t>
            </a:fld>
            <a:endParaRPr lang="en-US" smtClean="0">
              <a:latin typeface="Arial" charset="0"/>
            </a:endParaRPr>
          </a:p>
        </p:txBody>
      </p:sp>
      <p:pic>
        <p:nvPicPr>
          <p:cNvPr id="20486" name="Picture 7" descr="OI_sites.jpg"/>
          <p:cNvPicPr>
            <a:picLocks noChangeAspect="1"/>
          </p:cNvPicPr>
          <p:nvPr/>
        </p:nvPicPr>
        <p:blipFill>
          <a:blip r:embed="rId5"/>
          <a:srcRect/>
          <a:stretch>
            <a:fillRect/>
          </a:stretch>
        </p:blipFill>
        <p:spPr bwMode="auto">
          <a:xfrm>
            <a:off x="5334000" y="1219200"/>
            <a:ext cx="3810000" cy="3200400"/>
          </a:xfrm>
          <a:prstGeom prst="rect">
            <a:avLst/>
          </a:prstGeom>
          <a:noFill/>
          <a:ln w="9525">
            <a:noFill/>
            <a:miter lim="800000"/>
            <a:headEnd/>
            <a:tailEnd/>
          </a:ln>
        </p:spPr>
      </p:pic>
      <p:sp>
        <p:nvSpPr>
          <p:cNvPr id="9" name="Rectangle 8"/>
          <p:cNvSpPr/>
          <p:nvPr/>
        </p:nvSpPr>
        <p:spPr>
          <a:xfrm>
            <a:off x="685800" y="1447800"/>
            <a:ext cx="2590800" cy="2133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362200" y="63246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5410200" y="4495800"/>
            <a:ext cx="3733800" cy="1570038"/>
          </a:xfrm>
          <a:prstGeom prst="rect">
            <a:avLst/>
          </a:prstGeom>
          <a:noFill/>
        </p:spPr>
        <p:txBody>
          <a:bodyPr>
            <a:spAutoFit/>
          </a:bodyPr>
          <a:lstStyle/>
          <a:p>
            <a:pPr algn="ctr">
              <a:defRPr/>
            </a:pPr>
            <a:r>
              <a:rPr lang="en-US" sz="2400" b="1" i="1" dirty="0">
                <a:solidFill>
                  <a:schemeClr val="bg2">
                    <a:lumMod val="50000"/>
                  </a:schemeClr>
                </a:solidFill>
              </a:rPr>
              <a:t>4-yr STEM simulation 2001-2004; Trace-P emissions; MM5 meteorology</a:t>
            </a:r>
            <a:endParaRPr lang="en-US" sz="2400" b="1" i="1" dirty="0">
              <a:solidFill>
                <a:schemeClr val="bg2">
                  <a:lumMod val="50000"/>
                </a:schemeClr>
              </a:solidFill>
            </a:endParaRPr>
          </a:p>
        </p:txBody>
      </p:sp>
      <p:sp>
        <p:nvSpPr>
          <p:cNvPr id="20490" name="TextBox 11"/>
          <p:cNvSpPr txBox="1">
            <a:spLocks noChangeArrowheads="1"/>
          </p:cNvSpPr>
          <p:nvPr/>
        </p:nvSpPr>
        <p:spPr bwMode="auto">
          <a:xfrm>
            <a:off x="1905000" y="2971800"/>
            <a:ext cx="1295400" cy="307975"/>
          </a:xfrm>
          <a:prstGeom prst="rect">
            <a:avLst/>
          </a:prstGeom>
          <a:noFill/>
          <a:ln w="9525">
            <a:noFill/>
            <a:miter lim="800000"/>
            <a:headEnd/>
            <a:tailEnd/>
          </a:ln>
        </p:spPr>
        <p:txBody>
          <a:bodyPr>
            <a:spAutoFit/>
          </a:bodyPr>
          <a:lstStyle/>
          <a:p>
            <a:r>
              <a:rPr lang="en-US" sz="1400" b="1"/>
              <a:t>AERONET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2" descr="AvgStatsAODMerge.jpg"/>
          <p:cNvPicPr>
            <a:picLocks noGrp="1" noChangeAspect="1"/>
          </p:cNvPicPr>
          <p:nvPr>
            <p:ph/>
          </p:nvPr>
        </p:nvPicPr>
        <p:blipFill>
          <a:blip r:embed="rId2"/>
          <a:srcRect/>
          <a:stretch>
            <a:fillRect/>
          </a:stretch>
        </p:blipFill>
        <p:spPr>
          <a:xfrm>
            <a:off x="152400" y="838200"/>
            <a:ext cx="4248150" cy="4572000"/>
          </a:xfrm>
        </p:spPr>
      </p:pic>
      <p:pic>
        <p:nvPicPr>
          <p:cNvPr id="22530" name="Picture 3" descr="AvgStatsAODAll.jpg"/>
          <p:cNvPicPr>
            <a:picLocks noChangeAspect="1"/>
          </p:cNvPicPr>
          <p:nvPr/>
        </p:nvPicPr>
        <p:blipFill>
          <a:blip r:embed="rId3"/>
          <a:srcRect/>
          <a:stretch>
            <a:fillRect/>
          </a:stretch>
        </p:blipFill>
        <p:spPr bwMode="auto">
          <a:xfrm>
            <a:off x="4419600" y="762000"/>
            <a:ext cx="4724400" cy="4876800"/>
          </a:xfrm>
          <a:prstGeom prst="rect">
            <a:avLst/>
          </a:prstGeom>
          <a:noFill/>
          <a:ln w="9525">
            <a:noFill/>
            <a:miter lim="800000"/>
            <a:headEnd/>
            <a:tailEnd/>
          </a:ln>
        </p:spPr>
      </p:pic>
      <p:sp>
        <p:nvSpPr>
          <p:cNvPr id="22531" name="Slide Number Placeholder 4"/>
          <p:cNvSpPr>
            <a:spLocks noGrp="1"/>
          </p:cNvSpPr>
          <p:nvPr>
            <p:ph type="sldNum" sz="quarter" idx="12"/>
          </p:nvPr>
        </p:nvSpPr>
        <p:spPr>
          <a:noFill/>
        </p:spPr>
        <p:txBody>
          <a:bodyPr/>
          <a:lstStyle/>
          <a:p>
            <a:fld id="{24072E6F-F38D-41B8-93E0-678FBA6A1803}" type="slidenum">
              <a:rPr lang="en-US" smtClean="0">
                <a:latin typeface="Arial" charset="0"/>
              </a:rPr>
              <a:pPr/>
              <a:t>4</a:t>
            </a:fld>
            <a:endParaRPr lang="en-US" smtClean="0">
              <a:latin typeface="Arial" charset="0"/>
            </a:endParaRPr>
          </a:p>
        </p:txBody>
      </p:sp>
      <p:sp>
        <p:nvSpPr>
          <p:cNvPr id="22532" name="TextBox 8"/>
          <p:cNvSpPr txBox="1">
            <a:spLocks noChangeArrowheads="1"/>
          </p:cNvSpPr>
          <p:nvPr/>
        </p:nvSpPr>
        <p:spPr bwMode="auto">
          <a:xfrm>
            <a:off x="609600" y="163513"/>
            <a:ext cx="8153400" cy="400050"/>
          </a:xfrm>
          <a:prstGeom prst="rect">
            <a:avLst/>
          </a:prstGeom>
          <a:noFill/>
          <a:ln w="9525">
            <a:noFill/>
            <a:miter lim="800000"/>
            <a:headEnd/>
            <a:tailEnd/>
          </a:ln>
        </p:spPr>
        <p:txBody>
          <a:bodyPr>
            <a:spAutoFit/>
          </a:bodyPr>
          <a:lstStyle/>
          <a:p>
            <a:r>
              <a:rPr lang="en-US" sz="2000" b="1"/>
              <a:t>Assimilation Results in AOD Fields with Reduced Bias and Errors</a:t>
            </a:r>
          </a:p>
        </p:txBody>
      </p:sp>
      <p:cxnSp>
        <p:nvCxnSpPr>
          <p:cNvPr id="12" name="Straight Arrow Connector 11"/>
          <p:cNvCxnSpPr/>
          <p:nvPr/>
        </p:nvCxnSpPr>
        <p:spPr>
          <a:xfrm>
            <a:off x="3962400" y="4267200"/>
            <a:ext cx="685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14600" y="5029200"/>
            <a:ext cx="228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066800" y="1066800"/>
            <a:ext cx="1066800"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905000" y="1828800"/>
            <a:ext cx="1295400"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7" name="TextBox 12"/>
          <p:cNvSpPr txBox="1">
            <a:spLocks noChangeArrowheads="1"/>
          </p:cNvSpPr>
          <p:nvPr/>
        </p:nvSpPr>
        <p:spPr bwMode="auto">
          <a:xfrm>
            <a:off x="2667000" y="1524000"/>
            <a:ext cx="685800" cy="400050"/>
          </a:xfrm>
          <a:prstGeom prst="rect">
            <a:avLst/>
          </a:prstGeom>
          <a:noFill/>
          <a:ln w="9525">
            <a:noFill/>
            <a:miter lim="800000"/>
            <a:headEnd/>
            <a:tailEnd/>
          </a:ln>
        </p:spPr>
        <p:txBody>
          <a:bodyPr>
            <a:spAutoFit/>
          </a:bodyPr>
          <a:lstStyle/>
          <a:p>
            <a:r>
              <a:rPr lang="en-US" sz="1000" b="1">
                <a:solidFill>
                  <a:srgbClr val="C00000"/>
                </a:solidFill>
              </a:rPr>
              <a:t>W fine-mode</a:t>
            </a:r>
          </a:p>
        </p:txBody>
      </p:sp>
      <p:sp>
        <p:nvSpPr>
          <p:cNvPr id="22538" name="TextBox 13"/>
          <p:cNvSpPr txBox="1">
            <a:spLocks noChangeArrowheads="1"/>
          </p:cNvSpPr>
          <p:nvPr/>
        </p:nvSpPr>
        <p:spPr bwMode="auto">
          <a:xfrm>
            <a:off x="1676400" y="990600"/>
            <a:ext cx="1219200" cy="246063"/>
          </a:xfrm>
          <a:prstGeom prst="rect">
            <a:avLst/>
          </a:prstGeom>
          <a:noFill/>
          <a:ln w="9525">
            <a:noFill/>
            <a:miter lim="800000"/>
            <a:headEnd/>
            <a:tailEnd/>
          </a:ln>
        </p:spPr>
        <p:txBody>
          <a:bodyPr>
            <a:spAutoFit/>
          </a:bodyPr>
          <a:lstStyle/>
          <a:p>
            <a:r>
              <a:rPr lang="en-US" sz="1000" b="1">
                <a:solidFill>
                  <a:srgbClr val="C00000"/>
                </a:solidFill>
              </a:rPr>
              <a:t>Only total</a:t>
            </a:r>
          </a:p>
        </p:txBody>
      </p:sp>
      <p:sp>
        <p:nvSpPr>
          <p:cNvPr id="15" name="Oval 14"/>
          <p:cNvSpPr/>
          <p:nvPr/>
        </p:nvSpPr>
        <p:spPr>
          <a:xfrm>
            <a:off x="2895600" y="3124200"/>
            <a:ext cx="1066800"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0" name="TextBox 15"/>
          <p:cNvSpPr txBox="1">
            <a:spLocks noChangeArrowheads="1"/>
          </p:cNvSpPr>
          <p:nvPr/>
        </p:nvSpPr>
        <p:spPr bwMode="auto">
          <a:xfrm>
            <a:off x="3733800" y="2971800"/>
            <a:ext cx="685800" cy="554038"/>
          </a:xfrm>
          <a:prstGeom prst="rect">
            <a:avLst/>
          </a:prstGeom>
          <a:noFill/>
          <a:ln w="9525">
            <a:noFill/>
            <a:miter lim="800000"/>
            <a:headEnd/>
            <a:tailEnd/>
          </a:ln>
        </p:spPr>
        <p:txBody>
          <a:bodyPr>
            <a:spAutoFit/>
          </a:bodyPr>
          <a:lstStyle/>
          <a:p>
            <a:r>
              <a:rPr lang="en-US" sz="1000" b="1">
                <a:solidFill>
                  <a:srgbClr val="C00000"/>
                </a:solidFill>
              </a:rPr>
              <a:t>Only  fine-mode</a:t>
            </a:r>
          </a:p>
        </p:txBody>
      </p:sp>
      <p:sp>
        <p:nvSpPr>
          <p:cNvPr id="17" name="Oval 16"/>
          <p:cNvSpPr/>
          <p:nvPr/>
        </p:nvSpPr>
        <p:spPr>
          <a:xfrm>
            <a:off x="3657600" y="4114800"/>
            <a:ext cx="457200" cy="533400"/>
          </a:xfrm>
          <a:prstGeom prst="ellipse">
            <a:avLst/>
          </a:prstGeom>
          <a:noFill/>
          <a:ln w="381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2" name="TextBox 17"/>
          <p:cNvSpPr txBox="1">
            <a:spLocks noChangeArrowheads="1"/>
          </p:cNvSpPr>
          <p:nvPr/>
        </p:nvSpPr>
        <p:spPr bwMode="auto">
          <a:xfrm>
            <a:off x="3962400" y="3962400"/>
            <a:ext cx="685800" cy="246063"/>
          </a:xfrm>
          <a:prstGeom prst="rect">
            <a:avLst/>
          </a:prstGeom>
          <a:noFill/>
          <a:ln w="9525">
            <a:noFill/>
            <a:miter lim="800000"/>
            <a:headEnd/>
            <a:tailEnd/>
          </a:ln>
        </p:spPr>
        <p:txBody>
          <a:bodyPr>
            <a:spAutoFit/>
          </a:bodyPr>
          <a:lstStyle/>
          <a:p>
            <a:r>
              <a:rPr lang="en-US" sz="1000" b="1">
                <a:solidFill>
                  <a:srgbClr val="C00000"/>
                </a:solidFill>
              </a:rPr>
              <a:t>Best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AodDomSumLay"/>
          <p:cNvPicPr>
            <a:picLocks noGrp="1" noChangeAspect="1" noChangeArrowheads="1"/>
          </p:cNvPicPr>
          <p:nvPr>
            <p:ph/>
          </p:nvPr>
        </p:nvPicPr>
        <p:blipFill>
          <a:blip r:embed="rId2"/>
          <a:srcRect/>
          <a:stretch>
            <a:fillRect/>
          </a:stretch>
        </p:blipFill>
        <p:spPr>
          <a:xfrm>
            <a:off x="533400" y="838200"/>
            <a:ext cx="8077200" cy="4495800"/>
          </a:xfrm>
        </p:spPr>
      </p:pic>
      <p:sp>
        <p:nvSpPr>
          <p:cNvPr id="23554" name="Text Box 7"/>
          <p:cNvSpPr txBox="1">
            <a:spLocks noChangeArrowheads="1"/>
          </p:cNvSpPr>
          <p:nvPr/>
        </p:nvSpPr>
        <p:spPr bwMode="auto">
          <a:xfrm>
            <a:off x="381000" y="5486400"/>
            <a:ext cx="8610600" cy="646113"/>
          </a:xfrm>
          <a:prstGeom prst="rect">
            <a:avLst/>
          </a:prstGeom>
          <a:noFill/>
          <a:ln w="9525">
            <a:noFill/>
            <a:miter lim="800000"/>
            <a:headEnd/>
            <a:tailEnd/>
          </a:ln>
        </p:spPr>
        <p:txBody>
          <a:bodyPr>
            <a:spAutoFit/>
          </a:bodyPr>
          <a:lstStyle/>
          <a:p>
            <a:pPr algn="ctr">
              <a:spcBef>
                <a:spcPct val="50000"/>
              </a:spcBef>
            </a:pPr>
            <a:r>
              <a:rPr lang="en-US"/>
              <a:t>Annual/Seasonal/Monthly Soccer Plots across the domain                                       </a:t>
            </a:r>
            <a:r>
              <a:rPr lang="en-US" i="1"/>
              <a:t>(Best configuration case) </a:t>
            </a:r>
          </a:p>
        </p:txBody>
      </p:sp>
      <p:sp>
        <p:nvSpPr>
          <p:cNvPr id="23555" name="Slide Number Placeholder 3"/>
          <p:cNvSpPr>
            <a:spLocks noGrp="1"/>
          </p:cNvSpPr>
          <p:nvPr>
            <p:ph type="sldNum" sz="quarter" idx="12"/>
          </p:nvPr>
        </p:nvSpPr>
        <p:spPr>
          <a:noFill/>
        </p:spPr>
        <p:txBody>
          <a:bodyPr/>
          <a:lstStyle/>
          <a:p>
            <a:fld id="{46BA419C-28D4-4DC3-A8C7-984113CFBA9E}" type="slidenum">
              <a:rPr lang="en-US" smtClean="0">
                <a:latin typeface="Arial" charset="0"/>
              </a:rPr>
              <a:pPr/>
              <a:t>5</a:t>
            </a:fld>
            <a:endParaRPr lang="en-US" smtClean="0">
              <a:latin typeface="Arial" charset="0"/>
            </a:endParaRPr>
          </a:p>
        </p:txBody>
      </p:sp>
      <p:sp>
        <p:nvSpPr>
          <p:cNvPr id="23556" name="TextBox 4"/>
          <p:cNvSpPr txBox="1">
            <a:spLocks noChangeArrowheads="1"/>
          </p:cNvSpPr>
          <p:nvPr/>
        </p:nvSpPr>
        <p:spPr bwMode="auto">
          <a:xfrm>
            <a:off x="228600" y="163513"/>
            <a:ext cx="8534400" cy="708025"/>
          </a:xfrm>
          <a:prstGeom prst="rect">
            <a:avLst/>
          </a:prstGeom>
          <a:noFill/>
          <a:ln w="9525">
            <a:noFill/>
            <a:miter lim="800000"/>
            <a:headEnd/>
            <a:tailEnd/>
          </a:ln>
        </p:spPr>
        <p:txBody>
          <a:bodyPr>
            <a:spAutoFit/>
          </a:bodyPr>
          <a:lstStyle/>
          <a:p>
            <a:pPr algn="ctr"/>
            <a:r>
              <a:rPr lang="en-US" sz="2000" b="1"/>
              <a:t>Total AOD -  Assimilation Reduces Annual/Seasonal and Monthly Bias and Error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609600" y="1066800"/>
            <a:ext cx="7680325" cy="4603750"/>
          </a:xfrm>
          <a:prstGeom prst="rect">
            <a:avLst/>
          </a:prstGeom>
          <a:noFill/>
          <a:ln w="9525">
            <a:noFill/>
            <a:miter lim="800000"/>
            <a:headEnd/>
            <a:tailEnd/>
          </a:ln>
        </p:spPr>
      </p:pic>
      <p:sp>
        <p:nvSpPr>
          <p:cNvPr id="5" name="TextBox 4"/>
          <p:cNvSpPr txBox="1"/>
          <p:nvPr/>
        </p:nvSpPr>
        <p:spPr>
          <a:xfrm>
            <a:off x="609600" y="228600"/>
            <a:ext cx="8153400" cy="708025"/>
          </a:xfrm>
          <a:prstGeom prst="rect">
            <a:avLst/>
          </a:prstGeom>
          <a:noFill/>
        </p:spPr>
        <p:txBody>
          <a:bodyPr>
            <a:spAutoFit/>
          </a:bodyPr>
          <a:lstStyle/>
          <a:p>
            <a:pPr algn="ctr">
              <a:defRPr/>
            </a:pPr>
            <a:r>
              <a:rPr lang="en-US" sz="2000" b="1" dirty="0"/>
              <a:t>Assimilation Reduces Significantly the Bias in Aerosol Sulfate at EANET Sites – </a:t>
            </a:r>
            <a:r>
              <a:rPr lang="en-US" sz="2000" b="1" i="1" dirty="0">
                <a:solidFill>
                  <a:schemeClr val="bg2">
                    <a:lumMod val="75000"/>
                  </a:schemeClr>
                </a:solidFill>
              </a:rPr>
              <a:t>Inclusion of Fine-Mode Helps </a:t>
            </a:r>
            <a:endParaRPr lang="en-US" sz="2000" b="1" i="1" dirty="0">
              <a:solidFill>
                <a:schemeClr val="bg2">
                  <a:lumMod val="75000"/>
                </a:schemeClr>
              </a:solidFill>
            </a:endParaRPr>
          </a:p>
        </p:txBody>
      </p:sp>
      <p:sp>
        <p:nvSpPr>
          <p:cNvPr id="24579" name="Slide Number Placeholder 5"/>
          <p:cNvSpPr>
            <a:spLocks noGrp="1"/>
          </p:cNvSpPr>
          <p:nvPr>
            <p:ph type="sldNum" sz="quarter" idx="12"/>
          </p:nvPr>
        </p:nvSpPr>
        <p:spPr>
          <a:noFill/>
        </p:spPr>
        <p:txBody>
          <a:bodyPr/>
          <a:lstStyle/>
          <a:p>
            <a:fld id="{0DDD4962-A558-4449-B85B-29AC18F4A145}" type="slidenum">
              <a:rPr lang="en-US" smtClean="0">
                <a:latin typeface="Arial" charset="0"/>
              </a:rPr>
              <a:pPr/>
              <a:t>6</a:t>
            </a:fld>
            <a:endParaRPr lang="en-US"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Gosan_SNUStatsObsModelOITimeSeriesAAOD.jpg"/>
          <p:cNvPicPr>
            <a:picLocks noChangeAspect="1"/>
          </p:cNvPicPr>
          <p:nvPr/>
        </p:nvPicPr>
        <p:blipFill>
          <a:blip r:embed="rId2"/>
          <a:srcRect/>
          <a:stretch>
            <a:fillRect/>
          </a:stretch>
        </p:blipFill>
        <p:spPr bwMode="auto">
          <a:xfrm>
            <a:off x="338138" y="1066800"/>
            <a:ext cx="8467725" cy="5380038"/>
          </a:xfrm>
          <a:prstGeom prst="rect">
            <a:avLst/>
          </a:prstGeom>
          <a:noFill/>
          <a:ln w="9525">
            <a:noFill/>
            <a:miter lim="800000"/>
            <a:headEnd/>
            <a:tailEnd/>
          </a:ln>
        </p:spPr>
      </p:pic>
      <p:sp>
        <p:nvSpPr>
          <p:cNvPr id="25602" name="Slide Number Placeholder 2"/>
          <p:cNvSpPr>
            <a:spLocks noGrp="1"/>
          </p:cNvSpPr>
          <p:nvPr>
            <p:ph type="sldNum" sz="quarter" idx="12"/>
          </p:nvPr>
        </p:nvSpPr>
        <p:spPr>
          <a:noFill/>
        </p:spPr>
        <p:txBody>
          <a:bodyPr/>
          <a:lstStyle/>
          <a:p>
            <a:fld id="{59734457-01B2-478C-8200-0E11A415032D}" type="slidenum">
              <a:rPr lang="en-US" smtClean="0">
                <a:latin typeface="Arial" charset="0"/>
              </a:rPr>
              <a:pPr/>
              <a:t>7</a:t>
            </a:fld>
            <a:endParaRPr lang="en-US" smtClean="0">
              <a:latin typeface="Arial" charset="0"/>
            </a:endParaRPr>
          </a:p>
        </p:txBody>
      </p:sp>
      <p:sp>
        <p:nvSpPr>
          <p:cNvPr id="25603" name="TextBox 3"/>
          <p:cNvSpPr txBox="1">
            <a:spLocks noChangeArrowheads="1"/>
          </p:cNvSpPr>
          <p:nvPr/>
        </p:nvSpPr>
        <p:spPr bwMode="auto">
          <a:xfrm>
            <a:off x="304800" y="152400"/>
            <a:ext cx="8686800" cy="954088"/>
          </a:xfrm>
          <a:prstGeom prst="rect">
            <a:avLst/>
          </a:prstGeom>
          <a:noFill/>
          <a:ln w="9525">
            <a:noFill/>
            <a:miter lim="800000"/>
            <a:headEnd/>
            <a:tailEnd/>
          </a:ln>
        </p:spPr>
        <p:txBody>
          <a:bodyPr>
            <a:spAutoFit/>
          </a:bodyPr>
          <a:lstStyle/>
          <a:p>
            <a:pPr algn="ctr"/>
            <a:r>
              <a:rPr lang="en-US" sz="2800" b="1"/>
              <a:t>Inclusion of Absorption-AOD Reduces the Systematic Low Bias in the Predictions </a:t>
            </a:r>
          </a:p>
        </p:txBody>
      </p:sp>
      <p:sp>
        <p:nvSpPr>
          <p:cNvPr id="5" name="Rounded Rectangle 4"/>
          <p:cNvSpPr/>
          <p:nvPr/>
        </p:nvSpPr>
        <p:spPr>
          <a:xfrm>
            <a:off x="5562600" y="3962400"/>
            <a:ext cx="30480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2"/>
          </p:nvPr>
        </p:nvSpPr>
        <p:spPr>
          <a:noFill/>
        </p:spPr>
        <p:txBody>
          <a:bodyPr/>
          <a:lstStyle/>
          <a:p>
            <a:fld id="{A708641C-125F-4DD3-952A-84AF320037C2}" type="slidenum">
              <a:rPr lang="en-US" smtClean="0">
                <a:latin typeface="Arial" charset="0"/>
              </a:rPr>
              <a:pPr/>
              <a:t>8</a:t>
            </a:fld>
            <a:endParaRPr lang="en-US" smtClean="0">
              <a:latin typeface="Arial" charset="0"/>
            </a:endParaRPr>
          </a:p>
        </p:txBody>
      </p:sp>
      <p:pic>
        <p:nvPicPr>
          <p:cNvPr id="26626" name="Picture 5" descr="AvgStatsAAODAll.jpg"/>
          <p:cNvPicPr>
            <a:picLocks noChangeAspect="1"/>
          </p:cNvPicPr>
          <p:nvPr/>
        </p:nvPicPr>
        <p:blipFill>
          <a:blip r:embed="rId2"/>
          <a:srcRect/>
          <a:stretch>
            <a:fillRect/>
          </a:stretch>
        </p:blipFill>
        <p:spPr bwMode="auto">
          <a:xfrm>
            <a:off x="0" y="1143000"/>
            <a:ext cx="9144000" cy="4953000"/>
          </a:xfrm>
          <a:prstGeom prst="rect">
            <a:avLst/>
          </a:prstGeom>
          <a:noFill/>
          <a:ln w="9525">
            <a:noFill/>
            <a:miter lim="800000"/>
            <a:headEnd/>
            <a:tailEnd/>
          </a:ln>
        </p:spPr>
      </p:pic>
      <p:sp>
        <p:nvSpPr>
          <p:cNvPr id="26627" name="TextBox 6"/>
          <p:cNvSpPr txBox="1">
            <a:spLocks noChangeArrowheads="1"/>
          </p:cNvSpPr>
          <p:nvPr/>
        </p:nvSpPr>
        <p:spPr bwMode="auto">
          <a:xfrm>
            <a:off x="304800" y="152400"/>
            <a:ext cx="8686800" cy="954088"/>
          </a:xfrm>
          <a:prstGeom prst="rect">
            <a:avLst/>
          </a:prstGeom>
          <a:noFill/>
          <a:ln w="9525">
            <a:noFill/>
            <a:miter lim="800000"/>
            <a:headEnd/>
            <a:tailEnd/>
          </a:ln>
        </p:spPr>
        <p:txBody>
          <a:bodyPr>
            <a:spAutoFit/>
          </a:bodyPr>
          <a:lstStyle/>
          <a:p>
            <a:pPr algn="ctr"/>
            <a:r>
              <a:rPr lang="en-US" sz="2800" b="1"/>
              <a:t>Inclusion of Absorption-AOD Reduces the Systematic Low Bias in the Predictions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81000" y="0"/>
            <a:ext cx="8229600" cy="1143000"/>
          </a:xfrm>
        </p:spPr>
        <p:txBody>
          <a:bodyPr/>
          <a:lstStyle/>
          <a:p>
            <a:r>
              <a:rPr lang="en-US" sz="2800" b="1" smtClean="0"/>
              <a:t>Comparison of Assimilated Results at Kanpur </a:t>
            </a:r>
            <a:r>
              <a:rPr lang="en-US" sz="2800" i="1" smtClean="0"/>
              <a:t>(data not used in assimilation)</a:t>
            </a:r>
          </a:p>
        </p:txBody>
      </p:sp>
      <p:sp>
        <p:nvSpPr>
          <p:cNvPr id="27650" name="Slide Number Placeholder 3"/>
          <p:cNvSpPr>
            <a:spLocks noGrp="1"/>
          </p:cNvSpPr>
          <p:nvPr>
            <p:ph type="sldNum" sz="quarter" idx="12"/>
          </p:nvPr>
        </p:nvSpPr>
        <p:spPr>
          <a:noFill/>
        </p:spPr>
        <p:txBody>
          <a:bodyPr/>
          <a:lstStyle/>
          <a:p>
            <a:fld id="{36A7F508-2FDB-466B-B76F-C2AA58CB2DBF}" type="slidenum">
              <a:rPr lang="en-US" smtClean="0">
                <a:latin typeface="Arial" charset="0"/>
              </a:rPr>
              <a:pPr/>
              <a:t>9</a:t>
            </a:fld>
            <a:endParaRPr lang="en-US" smtClean="0">
              <a:latin typeface="Arial" charset="0"/>
            </a:endParaRPr>
          </a:p>
        </p:txBody>
      </p:sp>
      <p:pic>
        <p:nvPicPr>
          <p:cNvPr id="27651" name="Picture 2"/>
          <p:cNvPicPr>
            <a:picLocks noGrp="1" noChangeAspect="1" noChangeArrowheads="1"/>
          </p:cNvPicPr>
          <p:nvPr>
            <p:ph idx="1"/>
          </p:nvPr>
        </p:nvPicPr>
        <p:blipFill>
          <a:blip r:embed="rId2"/>
          <a:srcRect/>
          <a:stretch>
            <a:fillRect/>
          </a:stretch>
        </p:blipFill>
        <p:spPr>
          <a:xfrm>
            <a:off x="914400" y="1295400"/>
            <a:ext cx="6858000" cy="51943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4728</TotalTime>
  <Words>443</Words>
  <Application>Microsoft Office PowerPoint</Application>
  <PresentationFormat>On-screen Show (4:3)</PresentationFormat>
  <Paragraphs>67</Paragraphs>
  <Slides>14</Slides>
  <Notes>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14</vt:i4>
      </vt:variant>
    </vt:vector>
  </HeadingPairs>
  <TitlesOfParts>
    <vt:vector size="18" baseType="lpstr">
      <vt:lpstr>Arial</vt:lpstr>
      <vt:lpstr>宋体</vt:lpstr>
      <vt:lpstr>Wingdings</vt:lpstr>
      <vt:lpstr>Default Design</vt:lpstr>
      <vt:lpstr>Constraining Aerosol Distributions in Asia by Integrating Models with  Observations </vt:lpstr>
      <vt:lpstr>Slide 2</vt:lpstr>
      <vt:lpstr>Slide 3</vt:lpstr>
      <vt:lpstr>Slide 4</vt:lpstr>
      <vt:lpstr>Slide 5</vt:lpstr>
      <vt:lpstr>Slide 6</vt:lpstr>
      <vt:lpstr>Slide 7</vt:lpstr>
      <vt:lpstr>Slide 8</vt:lpstr>
      <vt:lpstr>Comparison of Assimilated Results at Kanpur (data not used in assimilation)</vt:lpstr>
      <vt:lpstr>Slide 10</vt:lpstr>
      <vt:lpstr>Quantifying Aerosol Radiative Forcing and the Role of Anthropogenic Components Remains a Challenge</vt:lpstr>
      <vt:lpstr>Summary</vt:lpstr>
      <vt:lpstr>Slide 13</vt:lpstr>
      <vt:lpstr>Slide 14</vt:lpstr>
    </vt:vector>
  </TitlesOfParts>
  <Company>University of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CGRER</dc:creator>
  <cp:lastModifiedBy>CGRER</cp:lastModifiedBy>
  <cp:revision>39</cp:revision>
  <dcterms:created xsi:type="dcterms:W3CDTF">2010-12-02T13:42:40Z</dcterms:created>
  <dcterms:modified xsi:type="dcterms:W3CDTF">2011-02-04T02:38:14Z</dcterms:modified>
</cp:coreProperties>
</file>