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85" r:id="rId3"/>
    <p:sldId id="284" r:id="rId4"/>
    <p:sldId id="283" r:id="rId5"/>
    <p:sldId id="281" r:id="rId6"/>
    <p:sldId id="282" r:id="rId7"/>
    <p:sldId id="260" r:id="rId8"/>
    <p:sldId id="291" r:id="rId9"/>
    <p:sldId id="277" r:id="rId10"/>
    <p:sldId id="289" r:id="rId11"/>
    <p:sldId id="264" r:id="rId12"/>
    <p:sldId id="275" r:id="rId13"/>
    <p:sldId id="270" r:id="rId14"/>
    <p:sldId id="267" r:id="rId15"/>
  </p:sldIdLst>
  <p:sldSz cx="9144000" cy="6858000" type="screen4x3"/>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57" autoAdjust="0"/>
  </p:normalViewPr>
  <p:slideViewPr>
    <p:cSldViewPr>
      <p:cViewPr varScale="1">
        <p:scale>
          <a:sx n="72" d="100"/>
          <a:sy n="72" d="100"/>
        </p:scale>
        <p:origin x="-7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regb\Documents\SPREDSHT\Cedar%20River%20Flow%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Sheet1!$B$4</c:f>
              <c:strCache>
                <c:ptCount val="1"/>
                <c:pt idx="0">
                  <c:v>Annual Discharge</c:v>
                </c:pt>
              </c:strCache>
            </c:strRef>
          </c:tx>
          <c:spPr>
            <a:ln w="28575">
              <a:noFill/>
            </a:ln>
          </c:spPr>
          <c:marker>
            <c:spPr>
              <a:solidFill>
                <a:srgbClr val="1F497D">
                  <a:lumMod val="75000"/>
                </a:srgbClr>
              </a:solidFill>
            </c:spPr>
          </c:marker>
          <c:xVal>
            <c:numRef>
              <c:f>Sheet1!$A$5:$A$111</c:f>
              <c:numCache>
                <c:formatCode>General</c:formatCode>
                <c:ptCount val="107"/>
                <c:pt idx="0">
                  <c:v>1903</c:v>
                </c:pt>
                <c:pt idx="1">
                  <c:v>1904</c:v>
                </c:pt>
                <c:pt idx="2">
                  <c:v>1905</c:v>
                </c:pt>
                <c:pt idx="3">
                  <c:v>1906</c:v>
                </c:pt>
                <c:pt idx="4">
                  <c:v>1907</c:v>
                </c:pt>
                <c:pt idx="5">
                  <c:v>1908</c:v>
                </c:pt>
                <c:pt idx="6">
                  <c:v>1909</c:v>
                </c:pt>
                <c:pt idx="7">
                  <c:v>1910</c:v>
                </c:pt>
                <c:pt idx="8">
                  <c:v>1911</c:v>
                </c:pt>
                <c:pt idx="9">
                  <c:v>1912</c:v>
                </c:pt>
                <c:pt idx="10">
                  <c:v>1913</c:v>
                </c:pt>
                <c:pt idx="11">
                  <c:v>1914</c:v>
                </c:pt>
                <c:pt idx="12">
                  <c:v>1915</c:v>
                </c:pt>
                <c:pt idx="13">
                  <c:v>1916</c:v>
                </c:pt>
                <c:pt idx="14">
                  <c:v>1917</c:v>
                </c:pt>
                <c:pt idx="15">
                  <c:v>1918</c:v>
                </c:pt>
                <c:pt idx="16">
                  <c:v>1919</c:v>
                </c:pt>
                <c:pt idx="17">
                  <c:v>1920</c:v>
                </c:pt>
                <c:pt idx="18">
                  <c:v>1921</c:v>
                </c:pt>
                <c:pt idx="19">
                  <c:v>1922</c:v>
                </c:pt>
                <c:pt idx="20">
                  <c:v>1923</c:v>
                </c:pt>
                <c:pt idx="21">
                  <c:v>1924</c:v>
                </c:pt>
                <c:pt idx="22">
                  <c:v>1925</c:v>
                </c:pt>
                <c:pt idx="23">
                  <c:v>1926</c:v>
                </c:pt>
                <c:pt idx="24">
                  <c:v>1927</c:v>
                </c:pt>
                <c:pt idx="25">
                  <c:v>1928</c:v>
                </c:pt>
                <c:pt idx="26">
                  <c:v>1929</c:v>
                </c:pt>
                <c:pt idx="27">
                  <c:v>1930</c:v>
                </c:pt>
                <c:pt idx="28">
                  <c:v>1931</c:v>
                </c:pt>
                <c:pt idx="29">
                  <c:v>1932</c:v>
                </c:pt>
                <c:pt idx="30">
                  <c:v>1933</c:v>
                </c:pt>
                <c:pt idx="31">
                  <c:v>1934</c:v>
                </c:pt>
                <c:pt idx="32">
                  <c:v>1935</c:v>
                </c:pt>
                <c:pt idx="33">
                  <c:v>1936</c:v>
                </c:pt>
                <c:pt idx="34">
                  <c:v>1937</c:v>
                </c:pt>
                <c:pt idx="35">
                  <c:v>1938</c:v>
                </c:pt>
                <c:pt idx="36">
                  <c:v>1939</c:v>
                </c:pt>
                <c:pt idx="37">
                  <c:v>1940</c:v>
                </c:pt>
                <c:pt idx="38">
                  <c:v>1941</c:v>
                </c:pt>
                <c:pt idx="39">
                  <c:v>1942</c:v>
                </c:pt>
                <c:pt idx="40">
                  <c:v>1943</c:v>
                </c:pt>
                <c:pt idx="41">
                  <c:v>1944</c:v>
                </c:pt>
                <c:pt idx="42">
                  <c:v>1945</c:v>
                </c:pt>
                <c:pt idx="43">
                  <c:v>1946</c:v>
                </c:pt>
                <c:pt idx="44">
                  <c:v>1947</c:v>
                </c:pt>
                <c:pt idx="45">
                  <c:v>1948</c:v>
                </c:pt>
                <c:pt idx="46">
                  <c:v>1949</c:v>
                </c:pt>
                <c:pt idx="47">
                  <c:v>1950</c:v>
                </c:pt>
                <c:pt idx="48">
                  <c:v>1951</c:v>
                </c:pt>
                <c:pt idx="49">
                  <c:v>1952</c:v>
                </c:pt>
                <c:pt idx="50">
                  <c:v>1953</c:v>
                </c:pt>
                <c:pt idx="51">
                  <c:v>1954</c:v>
                </c:pt>
                <c:pt idx="52">
                  <c:v>1955</c:v>
                </c:pt>
                <c:pt idx="53">
                  <c:v>1956</c:v>
                </c:pt>
                <c:pt idx="54">
                  <c:v>1957</c:v>
                </c:pt>
                <c:pt idx="55">
                  <c:v>1958</c:v>
                </c:pt>
                <c:pt idx="56">
                  <c:v>1959</c:v>
                </c:pt>
                <c:pt idx="57">
                  <c:v>1960</c:v>
                </c:pt>
                <c:pt idx="58">
                  <c:v>1961</c:v>
                </c:pt>
                <c:pt idx="59">
                  <c:v>1962</c:v>
                </c:pt>
                <c:pt idx="60">
                  <c:v>1963</c:v>
                </c:pt>
                <c:pt idx="61">
                  <c:v>1964</c:v>
                </c:pt>
                <c:pt idx="62">
                  <c:v>1965</c:v>
                </c:pt>
                <c:pt idx="63">
                  <c:v>1966</c:v>
                </c:pt>
                <c:pt idx="64">
                  <c:v>1967</c:v>
                </c:pt>
                <c:pt idx="65">
                  <c:v>1968</c:v>
                </c:pt>
                <c:pt idx="66">
                  <c:v>1969</c:v>
                </c:pt>
                <c:pt idx="67">
                  <c:v>1970</c:v>
                </c:pt>
                <c:pt idx="68">
                  <c:v>1971</c:v>
                </c:pt>
                <c:pt idx="69">
                  <c:v>1972</c:v>
                </c:pt>
                <c:pt idx="70">
                  <c:v>1973</c:v>
                </c:pt>
                <c:pt idx="71">
                  <c:v>1974</c:v>
                </c:pt>
                <c:pt idx="72">
                  <c:v>1975</c:v>
                </c:pt>
                <c:pt idx="73">
                  <c:v>1976</c:v>
                </c:pt>
                <c:pt idx="74">
                  <c:v>1977</c:v>
                </c:pt>
                <c:pt idx="75">
                  <c:v>1978</c:v>
                </c:pt>
                <c:pt idx="76">
                  <c:v>1979</c:v>
                </c:pt>
                <c:pt idx="77">
                  <c:v>1980</c:v>
                </c:pt>
                <c:pt idx="78">
                  <c:v>1981</c:v>
                </c:pt>
                <c:pt idx="79">
                  <c:v>1982</c:v>
                </c:pt>
                <c:pt idx="80">
                  <c:v>1983</c:v>
                </c:pt>
                <c:pt idx="81">
                  <c:v>1984</c:v>
                </c:pt>
                <c:pt idx="82">
                  <c:v>1985</c:v>
                </c:pt>
                <c:pt idx="83">
                  <c:v>1986</c:v>
                </c:pt>
                <c:pt idx="84">
                  <c:v>1987</c:v>
                </c:pt>
                <c:pt idx="85">
                  <c:v>1988</c:v>
                </c:pt>
                <c:pt idx="86">
                  <c:v>1989</c:v>
                </c:pt>
                <c:pt idx="87">
                  <c:v>1990</c:v>
                </c:pt>
                <c:pt idx="88">
                  <c:v>1991</c:v>
                </c:pt>
                <c:pt idx="89">
                  <c:v>1992</c:v>
                </c:pt>
                <c:pt idx="90">
                  <c:v>1993</c:v>
                </c:pt>
                <c:pt idx="91">
                  <c:v>1994</c:v>
                </c:pt>
                <c:pt idx="92">
                  <c:v>1995</c:v>
                </c:pt>
                <c:pt idx="93">
                  <c:v>1996</c:v>
                </c:pt>
                <c:pt idx="94">
                  <c:v>1997</c:v>
                </c:pt>
                <c:pt idx="95">
                  <c:v>1998</c:v>
                </c:pt>
                <c:pt idx="96">
                  <c:v>1999</c:v>
                </c:pt>
                <c:pt idx="97">
                  <c:v>2000</c:v>
                </c:pt>
                <c:pt idx="98">
                  <c:v>2001</c:v>
                </c:pt>
                <c:pt idx="99">
                  <c:v>2002</c:v>
                </c:pt>
                <c:pt idx="100">
                  <c:v>2003</c:v>
                </c:pt>
                <c:pt idx="101">
                  <c:v>2004</c:v>
                </c:pt>
                <c:pt idx="102">
                  <c:v>2005</c:v>
                </c:pt>
                <c:pt idx="103">
                  <c:v>2006</c:v>
                </c:pt>
                <c:pt idx="104">
                  <c:v>2007</c:v>
                </c:pt>
                <c:pt idx="105">
                  <c:v>2008</c:v>
                </c:pt>
                <c:pt idx="106">
                  <c:v>2009</c:v>
                </c:pt>
              </c:numCache>
            </c:numRef>
          </c:xVal>
          <c:yVal>
            <c:numRef>
              <c:f>Sheet1!$B$5:$B$111</c:f>
              <c:numCache>
                <c:formatCode>General</c:formatCode>
                <c:ptCount val="107"/>
                <c:pt idx="0">
                  <c:v>5571</c:v>
                </c:pt>
                <c:pt idx="1">
                  <c:v>2527</c:v>
                </c:pt>
                <c:pt idx="2">
                  <c:v>3127</c:v>
                </c:pt>
                <c:pt idx="3">
                  <c:v>3621</c:v>
                </c:pt>
                <c:pt idx="4">
                  <c:v>4070</c:v>
                </c:pt>
                <c:pt idx="5">
                  <c:v>3419</c:v>
                </c:pt>
                <c:pt idx="6">
                  <c:v>3921</c:v>
                </c:pt>
                <c:pt idx="7">
                  <c:v>2731</c:v>
                </c:pt>
                <c:pt idx="8">
                  <c:v>1248</c:v>
                </c:pt>
                <c:pt idx="9">
                  <c:v>3312</c:v>
                </c:pt>
                <c:pt idx="10">
                  <c:v>2343</c:v>
                </c:pt>
                <c:pt idx="11">
                  <c:v>1681</c:v>
                </c:pt>
                <c:pt idx="12">
                  <c:v>5460</c:v>
                </c:pt>
                <c:pt idx="13">
                  <c:v>4438</c:v>
                </c:pt>
                <c:pt idx="14">
                  <c:v>3066</c:v>
                </c:pt>
                <c:pt idx="15">
                  <c:v>3190</c:v>
                </c:pt>
                <c:pt idx="16">
                  <c:v>4338</c:v>
                </c:pt>
                <c:pt idx="17">
                  <c:v>3430</c:v>
                </c:pt>
                <c:pt idx="18">
                  <c:v>2832</c:v>
                </c:pt>
                <c:pt idx="19">
                  <c:v>2561</c:v>
                </c:pt>
                <c:pt idx="20">
                  <c:v>1555</c:v>
                </c:pt>
                <c:pt idx="21">
                  <c:v>3191</c:v>
                </c:pt>
                <c:pt idx="22">
                  <c:v>1742</c:v>
                </c:pt>
                <c:pt idx="23">
                  <c:v>1891</c:v>
                </c:pt>
                <c:pt idx="24">
                  <c:v>3166</c:v>
                </c:pt>
                <c:pt idx="25">
                  <c:v>3176</c:v>
                </c:pt>
                <c:pt idx="26">
                  <c:v>5215</c:v>
                </c:pt>
                <c:pt idx="27">
                  <c:v>1773</c:v>
                </c:pt>
                <c:pt idx="28">
                  <c:v>795.1</c:v>
                </c:pt>
                <c:pt idx="29">
                  <c:v>3903</c:v>
                </c:pt>
                <c:pt idx="30">
                  <c:v>2613</c:v>
                </c:pt>
                <c:pt idx="31">
                  <c:v>689.4</c:v>
                </c:pt>
                <c:pt idx="32">
                  <c:v>2571</c:v>
                </c:pt>
                <c:pt idx="33">
                  <c:v>2559</c:v>
                </c:pt>
                <c:pt idx="34">
                  <c:v>3340</c:v>
                </c:pt>
                <c:pt idx="35">
                  <c:v>2718</c:v>
                </c:pt>
                <c:pt idx="36">
                  <c:v>2341</c:v>
                </c:pt>
                <c:pt idx="37">
                  <c:v>1143</c:v>
                </c:pt>
                <c:pt idx="38">
                  <c:v>3015</c:v>
                </c:pt>
                <c:pt idx="39">
                  <c:v>5210</c:v>
                </c:pt>
                <c:pt idx="40">
                  <c:v>3635</c:v>
                </c:pt>
                <c:pt idx="41">
                  <c:v>3666</c:v>
                </c:pt>
                <c:pt idx="42">
                  <c:v>4682</c:v>
                </c:pt>
                <c:pt idx="43">
                  <c:v>3568</c:v>
                </c:pt>
                <c:pt idx="44">
                  <c:v>5426</c:v>
                </c:pt>
                <c:pt idx="45">
                  <c:v>2686</c:v>
                </c:pt>
                <c:pt idx="46">
                  <c:v>2369</c:v>
                </c:pt>
                <c:pt idx="47">
                  <c:v>2656</c:v>
                </c:pt>
                <c:pt idx="48">
                  <c:v>6352</c:v>
                </c:pt>
                <c:pt idx="49">
                  <c:v>4020</c:v>
                </c:pt>
                <c:pt idx="50">
                  <c:v>2447</c:v>
                </c:pt>
                <c:pt idx="51">
                  <c:v>2210</c:v>
                </c:pt>
                <c:pt idx="52">
                  <c:v>1830</c:v>
                </c:pt>
                <c:pt idx="53">
                  <c:v>930.7</c:v>
                </c:pt>
                <c:pt idx="54">
                  <c:v>1176</c:v>
                </c:pt>
                <c:pt idx="55">
                  <c:v>1195</c:v>
                </c:pt>
                <c:pt idx="56">
                  <c:v>2589</c:v>
                </c:pt>
                <c:pt idx="57">
                  <c:v>4311</c:v>
                </c:pt>
                <c:pt idx="58">
                  <c:v>3637</c:v>
                </c:pt>
                <c:pt idx="59">
                  <c:v>5053</c:v>
                </c:pt>
                <c:pt idx="60">
                  <c:v>3018</c:v>
                </c:pt>
                <c:pt idx="61">
                  <c:v>1241</c:v>
                </c:pt>
                <c:pt idx="62">
                  <c:v>4908</c:v>
                </c:pt>
                <c:pt idx="63">
                  <c:v>4946</c:v>
                </c:pt>
                <c:pt idx="64">
                  <c:v>2154</c:v>
                </c:pt>
                <c:pt idx="65">
                  <c:v>2437</c:v>
                </c:pt>
                <c:pt idx="66">
                  <c:v>6951</c:v>
                </c:pt>
                <c:pt idx="67">
                  <c:v>2573</c:v>
                </c:pt>
                <c:pt idx="68">
                  <c:v>4769</c:v>
                </c:pt>
                <c:pt idx="69">
                  <c:v>3005</c:v>
                </c:pt>
                <c:pt idx="70">
                  <c:v>8415</c:v>
                </c:pt>
                <c:pt idx="71">
                  <c:v>6396</c:v>
                </c:pt>
                <c:pt idx="72">
                  <c:v>4408</c:v>
                </c:pt>
                <c:pt idx="73">
                  <c:v>2233</c:v>
                </c:pt>
                <c:pt idx="74">
                  <c:v>942.7</c:v>
                </c:pt>
                <c:pt idx="75">
                  <c:v>3768</c:v>
                </c:pt>
                <c:pt idx="76">
                  <c:v>6445</c:v>
                </c:pt>
                <c:pt idx="77">
                  <c:v>4938</c:v>
                </c:pt>
                <c:pt idx="78">
                  <c:v>3610</c:v>
                </c:pt>
                <c:pt idx="79">
                  <c:v>6043</c:v>
                </c:pt>
                <c:pt idx="80">
                  <c:v>9430</c:v>
                </c:pt>
                <c:pt idx="81">
                  <c:v>8219</c:v>
                </c:pt>
                <c:pt idx="82">
                  <c:v>2983</c:v>
                </c:pt>
                <c:pt idx="83">
                  <c:v>5665</c:v>
                </c:pt>
                <c:pt idx="84">
                  <c:v>3770</c:v>
                </c:pt>
                <c:pt idx="85">
                  <c:v>1729</c:v>
                </c:pt>
                <c:pt idx="86">
                  <c:v>996.9</c:v>
                </c:pt>
                <c:pt idx="87">
                  <c:v>4617</c:v>
                </c:pt>
                <c:pt idx="88">
                  <c:v>7230</c:v>
                </c:pt>
                <c:pt idx="89">
                  <c:v>6030</c:v>
                </c:pt>
                <c:pt idx="90">
                  <c:v>15130</c:v>
                </c:pt>
                <c:pt idx="91">
                  <c:v>4722</c:v>
                </c:pt>
                <c:pt idx="92">
                  <c:v>4942</c:v>
                </c:pt>
                <c:pt idx="93">
                  <c:v>2981</c:v>
                </c:pt>
                <c:pt idx="94">
                  <c:v>4746</c:v>
                </c:pt>
                <c:pt idx="95">
                  <c:v>5951</c:v>
                </c:pt>
                <c:pt idx="96">
                  <c:v>8452</c:v>
                </c:pt>
                <c:pt idx="97">
                  <c:v>3753</c:v>
                </c:pt>
                <c:pt idx="98">
                  <c:v>6055</c:v>
                </c:pt>
                <c:pt idx="99">
                  <c:v>2635</c:v>
                </c:pt>
                <c:pt idx="100">
                  <c:v>3134</c:v>
                </c:pt>
                <c:pt idx="101">
                  <c:v>5251</c:v>
                </c:pt>
                <c:pt idx="102">
                  <c:v>4108</c:v>
                </c:pt>
                <c:pt idx="103">
                  <c:v>3815</c:v>
                </c:pt>
                <c:pt idx="104">
                  <c:v>6311</c:v>
                </c:pt>
                <c:pt idx="105">
                  <c:v>11250</c:v>
                </c:pt>
                <c:pt idx="106">
                  <c:v>5401</c:v>
                </c:pt>
              </c:numCache>
            </c:numRef>
          </c:yVal>
        </c:ser>
        <c:axId val="127520768"/>
        <c:axId val="127522688"/>
      </c:scatterChart>
      <c:valAx>
        <c:axId val="127520768"/>
        <c:scaling>
          <c:orientation val="minMax"/>
        </c:scaling>
        <c:axPos val="b"/>
        <c:numFmt formatCode="@" sourceLinked="0"/>
        <c:tickLblPos val="nextTo"/>
        <c:txPr>
          <a:bodyPr/>
          <a:lstStyle/>
          <a:p>
            <a:pPr>
              <a:defRPr sz="1200" b="1">
                <a:latin typeface="Arial" pitchFamily="34" charset="0"/>
                <a:cs typeface="Arial" pitchFamily="34" charset="0"/>
              </a:defRPr>
            </a:pPr>
            <a:endParaRPr lang="en-US"/>
          </a:p>
        </c:txPr>
        <c:crossAx val="127522688"/>
        <c:crosses val="autoZero"/>
        <c:crossBetween val="midCat"/>
      </c:valAx>
      <c:valAx>
        <c:axId val="127522688"/>
        <c:scaling>
          <c:orientation val="minMax"/>
        </c:scaling>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Annual Flow - CFS</a:t>
                </a:r>
              </a:p>
            </c:rich>
          </c:tx>
        </c:title>
        <c:numFmt formatCode="#,##0" sourceLinked="0"/>
        <c:tickLblPos val="nextTo"/>
        <c:txPr>
          <a:bodyPr/>
          <a:lstStyle/>
          <a:p>
            <a:pPr>
              <a:defRPr sz="1200" b="1">
                <a:latin typeface="Arial" pitchFamily="34" charset="0"/>
                <a:cs typeface="Arial" pitchFamily="34" charset="0"/>
              </a:defRPr>
            </a:pPr>
            <a:endParaRPr lang="en-US"/>
          </a:p>
        </c:txPr>
        <c:crossAx val="127520768"/>
        <c:crosses val="autoZero"/>
        <c:crossBetween val="midCat"/>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E859D11-3339-4A3A-B66A-12F33698B4DF}" type="datetimeFigureOut">
              <a:rPr lang="en-US"/>
              <a:pPr>
                <a:defRPr/>
              </a:pPr>
              <a:t>6/30/2010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02041DA-24BD-46B9-96C4-A476888A27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6FB26-47F2-482A-9772-28CA0C9B7073}"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Empirical data indicates frequency of heavy rainfall events (those driving soil erosion losses and water degradation) have increased 26% in the Central US from 1970 to 2002.</a:t>
            </a: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A3BCD-2D43-48AD-BDD4-090DE22A7209}" type="slidenum">
              <a:rPr lang="en-US" smtClean="0">
                <a:latin typeface="Arial" charset="0"/>
              </a:rPr>
              <a:pPr fontAlgn="base">
                <a:spcBef>
                  <a:spcPct val="0"/>
                </a:spcBef>
                <a:spcAft>
                  <a:spcPct val="0"/>
                </a:spcAft>
              </a:pPr>
              <a:t>11</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the increasing trend in average annual flow in the Cedar River since about 1940.  This would appear to have occurred with increasing rainfall along with increasing conversion to row crops.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E97D4-B3D6-4D1E-A88B-5BB1452A2552}"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interesting to note that the Peak flow rates by year have not changed nearly as much (if at all) over the same time period.  Also note, the extreme nature of the 2008 event (nearly double) as compared to any event in recorded history.</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3F5A20-55D4-45D9-8BD0-89908D9714AA}" type="slidenum">
              <a:rPr lang="en-US"/>
              <a:pPr fontAlgn="base">
                <a:spcBef>
                  <a:spcPct val="0"/>
                </a:spcBef>
                <a:spcAft>
                  <a:spcPct val="0"/>
                </a:spcAft>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There are 4 watersheds near Treynor IA that were operated by ARS and ISU for about 30 years. 2 watersheds were in Continuous contour tilled corn, a third in grass for 7 years, and then into till planted corn.The fourth had level terraces for 7 years and then the terrace system was changed. It was always in corn.  I’ll illustrate two things using these slides.</a:t>
            </a:r>
          </a:p>
          <a:p>
            <a:endParaRPr lang="en-US" smtClean="0"/>
          </a:p>
          <a:p>
            <a:r>
              <a:rPr lang="en-US" smtClean="0"/>
              <a:t>The first set of 3 slides are to illustrate the different variabilities in sediment yield, surface runoff and precipitation. This slide is to illustrate the extreme variability from year to year in sediment yield. Having been the professor for a number of graduate students, at what point in time would you want to send out a graduate student to collect data on sediment yield? And, if you were going to make recommendations regarding the efficacy of treatments to control sediment yield, what would be a good time to make the measurements?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You can ask the same questions about surface runoff. Note though that runoff is not as variable as sediment yield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And, what about this data would lead you to expect that sediment yields in 1965 would be about 130 times greater than the sediment yield of 1973, or more than 1300 times the sediment yield of 1975. Or, 70 times as much surface runoff in 1967 as in 1976.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kind of rare storm that we saw in 2008 has the ability to transform landscapes.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is a map of rainfall amounts measured for the Iowa Daily Erosion Project for the period April 12 to June 12, 2008. Note the area of extreme rainfall, in excess of 20 inches, N &amp; W of Johnson County and surrounding Linn County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 evaluate Trends in Iowa runoff, we need to look at soils, how they affect runoff, and how our manaement impacts runoff. Nearly all of Iowa land surface is used in agriculture. How farmers manage the land has a great impact on hydrology in Iowa.</a:t>
            </a:r>
          </a:p>
          <a:p>
            <a:endParaRPr lang="en-US" smtClean="0"/>
          </a:p>
          <a:p>
            <a:r>
              <a:rPr lang="en-US" smtClean="0"/>
              <a:t>The soil is kind of like a sponge. When we pour water onto a sponge, it absorbs it, unless it is already full of water, or we pour in on so fast that it can’t be absorbed.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Total land area in Iowa is nearly 36 million acres. The acreage amounts for the various land uses are shown here over time. Most of the “all other” is grass land, Corn has been steady since about 1900, small grain was steady from about 1900 to 1960, and has ben declining steadily since 1960. Soybeans have became a dominant land use while the all other and small grain has greatly decreased. What does this mean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 means that more of the water yield appears as surface runoff. Increases flooding risks, reduces base flow. Degrades water quality.  Would expect as storm size increases and as antecedent moisture equilibrates between the row crop and grass land that surface runoff for the row crop and grasses would become more alike.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25C2E9A-7D47-42A9-8DB9-245AD7C795A7}" type="datetimeFigureOut">
              <a:rPr lang="en-US"/>
              <a:pPr>
                <a:defRPr/>
              </a:pPr>
              <a:t>6/30/2010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56CB20D-C147-4F9A-90AC-7FCAAFF7EDD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57A002A-92E0-4507-A903-822F21604FD2}" type="datetimeFigureOut">
              <a:rPr lang="en-US"/>
              <a:pPr>
                <a:defRPr/>
              </a:pPr>
              <a:t>6/30/2010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3F76957-8969-4DF5-A5D4-51D31B79E0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FA17E2-9C66-4BF2-898C-49654F641FBA}" type="datetimeFigureOut">
              <a:rPr lang="en-US"/>
              <a:pPr>
                <a:defRPr/>
              </a:pPr>
              <a:t>6/30/2010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EE930B0-E925-4494-A896-DD97BEDF92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FF63994-4955-4BD0-8BF1-5DD8BFA9595F}" type="datetimeFigureOut">
              <a:rPr lang="en-US"/>
              <a:pPr>
                <a:defRPr/>
              </a:pPr>
              <a:t>6/30/2010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2B0B9C-151F-4A12-A363-8C8FC87099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910C57-5FF7-46B9-AE6E-718ED6683B0C}" type="datetimeFigureOut">
              <a:rPr lang="en-US"/>
              <a:pPr>
                <a:defRPr/>
              </a:pPr>
              <a:t>6/30/2010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36E96-550D-45F1-A70F-86EAA2042E2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6B2180E-FF41-4BDD-98B6-EE5763BE9D1B}" type="datetimeFigureOut">
              <a:rPr lang="en-US"/>
              <a:pPr>
                <a:defRPr/>
              </a:pPr>
              <a:t>6/30/2010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4BA572-43B8-4CAF-BD15-F3E550116C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4CD4EF5-E7DB-4CE3-9655-74127CF1A458}" type="datetimeFigureOut">
              <a:rPr lang="en-US"/>
              <a:pPr>
                <a:defRPr/>
              </a:pPr>
              <a:t>6/30/2010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1E0CC28-17C0-4F6F-9956-170E2A2CF7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517B6D9-2738-4EBC-AA27-C0C6A2672B19}" type="datetimeFigureOut">
              <a:rPr lang="en-US"/>
              <a:pPr>
                <a:defRPr/>
              </a:pPr>
              <a:t>6/30/2010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660DCDC-599F-495F-AA3E-FCED321769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D76F0A6-3443-4085-A9DB-353BB544B074}" type="datetimeFigureOut">
              <a:rPr lang="en-US"/>
              <a:pPr>
                <a:defRPr/>
              </a:pPr>
              <a:t>6/30/2010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E4C0896-7668-4CB1-95DF-5512DB1B84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4CE28B1-BB90-42BA-AE3E-52DDD0F499DA}" type="datetimeFigureOut">
              <a:rPr lang="en-US"/>
              <a:pPr>
                <a:defRPr/>
              </a:pPr>
              <a:t>6/30/2010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D491F5C-6608-4439-B101-E72DC4AF6B2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D6FEF9-B460-4988-9CD7-C3BFF1361E26}" type="datetimeFigureOut">
              <a:rPr lang="en-US"/>
              <a:pPr>
                <a:defRPr/>
              </a:pPr>
              <a:t>6/30/2010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D99E6BF-9EBC-4350-ADD4-B505903F32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CD28DCE-E9E5-45E1-8444-6F5B7AC18574}" type="datetimeFigureOut">
              <a:rPr lang="en-US"/>
              <a:pPr>
                <a:defRPr/>
              </a:pPr>
              <a:t>6/30/2010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0B2263F-0A2C-4437-B08D-3A6898E887C6}"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Chart5.xls"/><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Office_Excel_Chart1.xls"/></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Microsoft_Office_Excel_Chart2.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oleObject" Target="../embeddings/Microsoft_Office_Excel_Chart3.xls"/></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png"/><Relationship Id="rId4" Type="http://schemas.openxmlformats.org/officeDocument/2006/relationships/oleObject" Target="../embeddings/Microsoft_Office_Excel_Chart4.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400"/>
            <a:ext cx="8382000" cy="2133600"/>
          </a:xfrm>
        </p:spPr>
        <p:txBody>
          <a:bodyPr/>
          <a:lstStyle/>
          <a:p>
            <a:pPr algn="ctr" eaLnBrk="1" fontAlgn="auto" hangingPunct="1">
              <a:spcAft>
                <a:spcPts val="0"/>
              </a:spcAft>
              <a:defRPr/>
            </a:pPr>
            <a:r>
              <a:rPr lang="en-US" sz="5400" dirty="0" smtClean="0"/>
              <a:t>Trends in Iowa Water Run-off </a:t>
            </a:r>
            <a:endParaRPr lang="en-US" sz="5400" dirty="0"/>
          </a:p>
        </p:txBody>
      </p:sp>
      <p:sp>
        <p:nvSpPr>
          <p:cNvPr id="14338" name="Subtitle 2"/>
          <p:cNvSpPr>
            <a:spLocks noGrp="1"/>
          </p:cNvSpPr>
          <p:nvPr>
            <p:ph type="subTitle" idx="1"/>
          </p:nvPr>
        </p:nvSpPr>
        <p:spPr>
          <a:xfrm>
            <a:off x="533400" y="3228975"/>
            <a:ext cx="7854950" cy="1752600"/>
          </a:xfrm>
        </p:spPr>
        <p:txBody>
          <a:bodyPr/>
          <a:lstStyle/>
          <a:p>
            <a:pPr marR="0" algn="ctr" eaLnBrk="1" hangingPunct="1"/>
            <a:r>
              <a:rPr lang="en-US" smtClean="0"/>
              <a:t>Rick Cruse, Matt Helmers, Greg Brenneman, and John Laflen</a:t>
            </a:r>
          </a:p>
          <a:p>
            <a:pPr marR="0" algn="ctr" eaLnBrk="1" hangingPunct="1"/>
            <a:r>
              <a:rPr lang="en-US" sz="2000" i="1" smtClean="0"/>
              <a:t>Iowa Water Center,  and Iowa State University Extension</a:t>
            </a:r>
          </a:p>
        </p:txBody>
      </p:sp>
      <p:pic>
        <p:nvPicPr>
          <p:cNvPr id="14340" name="Picture 4"/>
          <p:cNvPicPr>
            <a:picLocks noChangeAspect="1" noChangeArrowheads="1"/>
          </p:cNvPicPr>
          <p:nvPr/>
        </p:nvPicPr>
        <p:blipFill>
          <a:blip r:embed="rId3"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pPr algn="ctr"/>
            <a:r>
              <a:rPr lang="en-US" sz="3600" smtClean="0"/>
              <a:t>Water Yield-Surface Runoff</a:t>
            </a:r>
            <a:br>
              <a:rPr lang="en-US" sz="3600" smtClean="0"/>
            </a:br>
            <a:r>
              <a:rPr lang="en-US" sz="3600" smtClean="0"/>
              <a:t>Watersheds 1 and 3, Treynor IA</a:t>
            </a:r>
          </a:p>
        </p:txBody>
      </p:sp>
      <p:pic>
        <p:nvPicPr>
          <p:cNvPr id="107525" name="Picture 5"/>
          <p:cNvPicPr>
            <a:picLocks noChangeAspect="1" noChangeArrowheads="1"/>
          </p:cNvPicPr>
          <p:nvPr/>
        </p:nvPicPr>
        <p:blipFill>
          <a:blip r:embed="rId4" cstate="print"/>
          <a:srcRect l="68750" t="3702" r="20833" b="81490"/>
          <a:stretch>
            <a:fillRect/>
          </a:stretch>
        </p:blipFill>
        <p:spPr bwMode="auto">
          <a:xfrm>
            <a:off x="0" y="0"/>
            <a:ext cx="762000" cy="609600"/>
          </a:xfrm>
          <a:prstGeom prst="rect">
            <a:avLst/>
          </a:prstGeom>
          <a:noFill/>
          <a:ln w="9525">
            <a:noFill/>
            <a:miter lim="800000"/>
            <a:headEnd/>
            <a:tailEnd/>
          </a:ln>
        </p:spPr>
      </p:pic>
      <p:graphicFrame>
        <p:nvGraphicFramePr>
          <p:cNvPr id="107526" name="Object 6"/>
          <p:cNvGraphicFramePr>
            <a:graphicFrameLocks noChangeAspect="1"/>
          </p:cNvGraphicFramePr>
          <p:nvPr>
            <p:ph idx="1"/>
          </p:nvPr>
        </p:nvGraphicFramePr>
        <p:xfrm>
          <a:off x="0" y="1935163"/>
          <a:ext cx="8839200" cy="4903787"/>
        </p:xfrm>
        <a:graphic>
          <a:graphicData uri="http://schemas.openxmlformats.org/presentationml/2006/ole">
            <p:oleObj spid="_x0000_s107526" name="Chart" r:id="rId5" imgW="7810631" imgH="4333990" progId="Excel.Char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1"/>
          <p:cNvSpPr>
            <a:spLocks noChangeArrowheads="1"/>
          </p:cNvSpPr>
          <p:nvPr/>
        </p:nvSpPr>
        <p:spPr bwMode="auto">
          <a:xfrm>
            <a:off x="2514600" y="4572000"/>
            <a:ext cx="4114800" cy="609600"/>
          </a:xfrm>
          <a:prstGeom prst="rect">
            <a:avLst/>
          </a:prstGeom>
          <a:noFill/>
          <a:ln w="9525">
            <a:solidFill>
              <a:schemeClr val="bg1"/>
            </a:solidFill>
            <a:miter lim="800000"/>
            <a:headEnd/>
            <a:tailEnd/>
          </a:ln>
        </p:spPr>
        <p:txBody>
          <a:bodyPr wrap="none" anchor="ctr"/>
          <a:lstStyle/>
          <a:p>
            <a:pPr eaLnBrk="0" hangingPunct="0"/>
            <a:endParaRPr lang="en-US">
              <a:latin typeface="Constantia" pitchFamily="18" charset="0"/>
            </a:endParaRPr>
          </a:p>
        </p:txBody>
      </p:sp>
      <p:sp>
        <p:nvSpPr>
          <p:cNvPr id="58381" name="Rectangle 13"/>
          <p:cNvSpPr>
            <a:spLocks noChangeArrowheads="1"/>
          </p:cNvSpPr>
          <p:nvPr/>
        </p:nvSpPr>
        <p:spPr bwMode="auto">
          <a:xfrm>
            <a:off x="457200" y="0"/>
            <a:ext cx="8229600" cy="1139825"/>
          </a:xfrm>
          <a:prstGeom prst="rect">
            <a:avLst/>
          </a:prstGeom>
          <a:noFill/>
          <a:ln w="9525">
            <a:noFill/>
            <a:miter lim="800000"/>
            <a:headEnd/>
            <a:tailEnd/>
          </a:ln>
          <a:effectLst/>
        </p:spPr>
        <p:txBody>
          <a:bodyPr anchor="ctr" anchorCtr="1"/>
          <a:lstStyle/>
          <a:p>
            <a:pPr algn="ctr" fontAlgn="auto">
              <a:spcBef>
                <a:spcPts val="0"/>
              </a:spcBef>
              <a:spcAft>
                <a:spcPts val="0"/>
              </a:spcAft>
              <a:defRPr/>
            </a:pPr>
            <a:r>
              <a:rPr lang="en-US" sz="4400" dirty="0">
                <a:solidFill>
                  <a:schemeClr val="tx2"/>
                </a:solidFill>
                <a:effectLst>
                  <a:outerShdw blurRad="38100" dist="38100" dir="2700000" algn="tl">
                    <a:srgbClr val="000000"/>
                  </a:outerShdw>
                </a:effectLst>
              </a:rPr>
              <a:t>Trends in Precipitation</a:t>
            </a:r>
          </a:p>
        </p:txBody>
      </p:sp>
      <p:pic>
        <p:nvPicPr>
          <p:cNvPr id="58382" name="Picture 14"/>
          <p:cNvPicPr>
            <a:picLocks noChangeAspect="1" noChangeArrowheads="1"/>
          </p:cNvPicPr>
          <p:nvPr/>
        </p:nvPicPr>
        <p:blipFill>
          <a:blip r:embed="rId3" cstate="print"/>
          <a:srcRect/>
          <a:stretch>
            <a:fillRect/>
          </a:stretch>
        </p:blipFill>
        <p:spPr bwMode="auto">
          <a:xfrm>
            <a:off x="152400" y="852488"/>
            <a:ext cx="8305800" cy="5895975"/>
          </a:xfrm>
          <a:prstGeom prst="rect">
            <a:avLst/>
          </a:prstGeom>
          <a:noFill/>
          <a:ln w="9525">
            <a:noFill/>
            <a:miter lim="800000"/>
            <a:headEnd/>
            <a:tailEnd/>
          </a:ln>
        </p:spPr>
      </p:pic>
      <p:sp>
        <p:nvSpPr>
          <p:cNvPr id="74759" name="Line 14"/>
          <p:cNvSpPr>
            <a:spLocks noChangeShapeType="1"/>
          </p:cNvSpPr>
          <p:nvPr/>
        </p:nvSpPr>
        <p:spPr bwMode="auto">
          <a:xfrm flipV="1">
            <a:off x="5257800" y="4419600"/>
            <a:ext cx="1447800" cy="381000"/>
          </a:xfrm>
          <a:prstGeom prst="line">
            <a:avLst/>
          </a:prstGeom>
          <a:noFill/>
          <a:ln w="50800">
            <a:solidFill>
              <a:srgbClr val="800000"/>
            </a:solidFill>
            <a:round/>
            <a:headEnd/>
            <a:tailEnd/>
          </a:ln>
        </p:spPr>
        <p:txBody>
          <a:bodyPr/>
          <a:lstStyle/>
          <a:p>
            <a:endParaRPr lang="en-US"/>
          </a:p>
        </p:txBody>
      </p:sp>
      <p:pic>
        <p:nvPicPr>
          <p:cNvPr id="74761" name="Picture 9"/>
          <p:cNvPicPr>
            <a:picLocks noChangeAspect="1" noChangeArrowheads="1"/>
          </p:cNvPicPr>
          <p:nvPr/>
        </p:nvPicPr>
        <p:blipFill>
          <a:blip r:embed="rId4"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8382"/>
                                        </p:tgtEl>
                                        <p:attrNameLst>
                                          <p:attrName>style.visibility</p:attrName>
                                        </p:attrNameLst>
                                      </p:cBhvr>
                                      <p:to>
                                        <p:strVal val="visible"/>
                                      </p:to>
                                    </p:set>
                                    <p:animEffect transition="in" filter="blinds(horizontal)">
                                      <p:cBhvr>
                                        <p:cTn id="7" dur="500"/>
                                        <p:tgtEl>
                                          <p:spTgt spid="58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305800" cy="1143000"/>
          </a:xfrm>
        </p:spPr>
        <p:txBody>
          <a:bodyPr>
            <a:normAutofit fontScale="90000"/>
          </a:bodyPr>
          <a:lstStyle/>
          <a:p>
            <a:pPr algn="ctr" eaLnBrk="1" fontAlgn="auto" hangingPunct="1">
              <a:spcAft>
                <a:spcPts val="0"/>
              </a:spcAft>
              <a:defRPr/>
            </a:pPr>
            <a:r>
              <a:rPr lang="en-US" dirty="0" smtClean="0"/>
              <a:t>Cedar River Annual Flow </a:t>
            </a:r>
            <a:br>
              <a:rPr lang="en-US" dirty="0" smtClean="0"/>
            </a:br>
            <a:r>
              <a:rPr lang="en-US" dirty="0" smtClean="0"/>
              <a:t>Cedar Rapids</a:t>
            </a:r>
            <a:endParaRPr lang="en-US" dirty="0"/>
          </a:p>
        </p:txBody>
      </p:sp>
      <p:graphicFrame>
        <p:nvGraphicFramePr>
          <p:cNvPr id="3" name="Chart 2"/>
          <p:cNvGraphicFramePr/>
          <p:nvPr/>
        </p:nvGraphicFramePr>
        <p:xfrm>
          <a:off x="1219200" y="1905000"/>
          <a:ext cx="73914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78852" name="Picture 4"/>
          <p:cNvPicPr>
            <a:picLocks noChangeAspect="1" noChangeArrowheads="1"/>
          </p:cNvPicPr>
          <p:nvPr/>
        </p:nvPicPr>
        <p:blipFill>
          <a:blip r:embed="rId4"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8305800" cy="1143000"/>
          </a:xfrm>
        </p:spPr>
        <p:txBody>
          <a:bodyPr/>
          <a:lstStyle/>
          <a:p>
            <a:pPr eaLnBrk="1" fontAlgn="auto" hangingPunct="1">
              <a:spcAft>
                <a:spcPts val="0"/>
              </a:spcAft>
              <a:defRPr/>
            </a:pPr>
            <a:r>
              <a:rPr lang="en-US" dirty="0" smtClean="0"/>
              <a:t>Cedar River Peak Flow Rates</a:t>
            </a:r>
            <a:endParaRPr lang="en-US" dirty="0"/>
          </a:p>
        </p:txBody>
      </p:sp>
      <p:pic>
        <p:nvPicPr>
          <p:cNvPr id="80898" name="Picture 2"/>
          <p:cNvPicPr>
            <a:picLocks noChangeAspect="1" noChangeArrowheads="1"/>
          </p:cNvPicPr>
          <p:nvPr/>
        </p:nvPicPr>
        <p:blipFill>
          <a:blip r:embed="rId3" cstate="print"/>
          <a:srcRect/>
          <a:stretch>
            <a:fillRect/>
          </a:stretch>
        </p:blipFill>
        <p:spPr bwMode="auto">
          <a:xfrm>
            <a:off x="1203325" y="1685925"/>
            <a:ext cx="6873875" cy="5095875"/>
          </a:xfrm>
          <a:prstGeom prst="rect">
            <a:avLst/>
          </a:prstGeom>
          <a:noFill/>
          <a:ln w="9525">
            <a:noFill/>
            <a:miter lim="800000"/>
            <a:headEnd/>
            <a:tailEnd/>
          </a:ln>
        </p:spPr>
      </p:pic>
      <p:pic>
        <p:nvPicPr>
          <p:cNvPr id="80900" name="Picture 4"/>
          <p:cNvPicPr>
            <a:picLocks noChangeAspect="1" noChangeArrowheads="1"/>
          </p:cNvPicPr>
          <p:nvPr/>
        </p:nvPicPr>
        <p:blipFill>
          <a:blip r:embed="rId4" cstate="print"/>
          <a:srcRect l="68750" t="3702" r="20833" b="81490"/>
          <a:stretch>
            <a:fillRect/>
          </a:stretch>
        </p:blipFill>
        <p:spPr bwMode="auto">
          <a:xfrm>
            <a:off x="0" y="0"/>
            <a:ext cx="838200"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381000"/>
            <a:ext cx="8229600" cy="1143000"/>
          </a:xfrm>
        </p:spPr>
        <p:txBody>
          <a:bodyPr/>
          <a:lstStyle/>
          <a:p>
            <a:pPr eaLnBrk="1" hangingPunct="1"/>
            <a:r>
              <a:rPr lang="en-US" smtClean="0"/>
              <a:t>Concluding Comments</a:t>
            </a:r>
          </a:p>
        </p:txBody>
      </p:sp>
      <p:sp>
        <p:nvSpPr>
          <p:cNvPr id="76803" name="Content Placeholder 2"/>
          <p:cNvSpPr>
            <a:spLocks noGrp="1"/>
          </p:cNvSpPr>
          <p:nvPr>
            <p:ph idx="1"/>
          </p:nvPr>
        </p:nvSpPr>
        <p:spPr>
          <a:xfrm>
            <a:off x="457200" y="1600200"/>
            <a:ext cx="8229600" cy="4525963"/>
          </a:xfrm>
        </p:spPr>
        <p:txBody>
          <a:bodyPr>
            <a:normAutofit/>
          </a:bodyPr>
          <a:lstStyle/>
          <a:p>
            <a:pPr eaLnBrk="1" hangingPunct="1">
              <a:lnSpc>
                <a:spcPct val="90000"/>
              </a:lnSpc>
            </a:pPr>
            <a:r>
              <a:rPr lang="en-US" smtClean="0"/>
              <a:t>Loss of continuous living cover, increased soil disturbance, and limited use of conservation practices can increase runoff</a:t>
            </a:r>
          </a:p>
          <a:p>
            <a:pPr lvl="1" eaLnBrk="1" hangingPunct="1">
              <a:lnSpc>
                <a:spcPct val="90000"/>
              </a:lnSpc>
            </a:pPr>
            <a:r>
              <a:rPr lang="en-US" smtClean="0"/>
              <a:t>Impacts are greater for smaller events and dryer soils</a:t>
            </a:r>
          </a:p>
          <a:p>
            <a:pPr lvl="1" eaLnBrk="1" hangingPunct="1">
              <a:lnSpc>
                <a:spcPct val="90000"/>
              </a:lnSpc>
            </a:pPr>
            <a:r>
              <a:rPr lang="en-US" smtClean="0"/>
              <a:t>Much smaller impacts for larger events or wet soils</a:t>
            </a:r>
          </a:p>
          <a:p>
            <a:pPr eaLnBrk="1" hangingPunct="1">
              <a:lnSpc>
                <a:spcPct val="90000"/>
              </a:lnSpc>
            </a:pPr>
            <a:r>
              <a:rPr lang="en-US" smtClean="0"/>
              <a:t>Removal of water from soil profile (evapotransporation, tile drainage) reduces runoff</a:t>
            </a:r>
          </a:p>
          <a:p>
            <a:pPr eaLnBrk="1" hangingPunct="1">
              <a:lnSpc>
                <a:spcPct val="90000"/>
              </a:lnSpc>
            </a:pPr>
            <a:r>
              <a:rPr lang="en-US" smtClean="0"/>
              <a:t> Extreme rainfall event frequencies have increased</a:t>
            </a:r>
          </a:p>
          <a:p>
            <a:pPr eaLnBrk="1" hangingPunct="1">
              <a:lnSpc>
                <a:spcPct val="90000"/>
              </a:lnSpc>
            </a:pPr>
            <a:r>
              <a:rPr lang="en-US" smtClean="0"/>
              <a:t>High production and increased water infiltration (10% perennial cover) may coexist</a:t>
            </a:r>
          </a:p>
          <a:p>
            <a:pPr eaLnBrk="1" hangingPunct="1">
              <a:lnSpc>
                <a:spcPct val="90000"/>
              </a:lnSpc>
            </a:pPr>
            <a:endParaRPr lang="en-US" smtClean="0"/>
          </a:p>
        </p:txBody>
      </p:sp>
      <p:pic>
        <p:nvPicPr>
          <p:cNvPr id="87044" name="Picture 4"/>
          <p:cNvPicPr>
            <a:picLocks noChangeAspect="1" noChangeArrowheads="1"/>
          </p:cNvPicPr>
          <p:nvPr/>
        </p:nvPicPr>
        <p:blipFill>
          <a:blip r:embed="rId2" cstate="print"/>
          <a:srcRect l="68750" t="3702" r="20833" b="81490"/>
          <a:stretch>
            <a:fillRect/>
          </a:stretch>
        </p:blipFill>
        <p:spPr bwMode="auto">
          <a:xfrm>
            <a:off x="0" y="0"/>
            <a:ext cx="685800" cy="549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pRg st="3" end="3"/>
                                            </p:txEl>
                                          </p:spTgt>
                                        </p:tgtEl>
                                        <p:attrNameLst>
                                          <p:attrName>style.visibility</p:attrName>
                                        </p:attrNameLst>
                                      </p:cBhvr>
                                      <p:to>
                                        <p:strVal val="visible"/>
                                      </p:to>
                                    </p:set>
                                    <p:animEffect transition="in" filter="blinds(horizontal)">
                                      <p:cBhvr>
                                        <p:cTn id="7" dur="500"/>
                                        <p:tgtEl>
                                          <p:spTgt spid="7680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pRg st="4" end="4"/>
                                            </p:txEl>
                                          </p:spTgt>
                                        </p:tgtEl>
                                        <p:attrNameLst>
                                          <p:attrName>style.visibility</p:attrName>
                                        </p:attrNameLst>
                                      </p:cBhvr>
                                      <p:to>
                                        <p:strVal val="visible"/>
                                      </p:to>
                                    </p:set>
                                    <p:animEffect transition="in" filter="blinds(horizontal)">
                                      <p:cBhvr>
                                        <p:cTn id="12" dur="500"/>
                                        <p:tgtEl>
                                          <p:spTgt spid="7680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03">
                                            <p:txEl>
                                              <p:pRg st="5" end="5"/>
                                            </p:txEl>
                                          </p:spTgt>
                                        </p:tgtEl>
                                        <p:attrNameLst>
                                          <p:attrName>style.visibility</p:attrName>
                                        </p:attrNameLst>
                                      </p:cBhvr>
                                      <p:to>
                                        <p:strVal val="visible"/>
                                      </p:to>
                                    </p:set>
                                    <p:animEffect transition="in" filter="blinds(horizontal)">
                                      <p:cBhvr>
                                        <p:cTn id="17" dur="500"/>
                                        <p:tgtEl>
                                          <p:spTgt spid="768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2" name="Object 4"/>
          <p:cNvGraphicFramePr>
            <a:graphicFrameLocks noChangeAspect="1"/>
          </p:cNvGraphicFramePr>
          <p:nvPr/>
        </p:nvGraphicFramePr>
        <p:xfrm>
          <a:off x="0" y="1162050"/>
          <a:ext cx="9144000" cy="5695950"/>
        </p:xfrm>
        <a:graphic>
          <a:graphicData uri="http://schemas.openxmlformats.org/presentationml/2006/ole">
            <p:oleObj spid="_x0000_s99332" name="Chart" r:id="rId4" imgW="6153183" imgH="3419393" progId="Excel.Chart.8">
              <p:embed/>
            </p:oleObj>
          </a:graphicData>
        </a:graphic>
      </p:graphicFrame>
      <p:pic>
        <p:nvPicPr>
          <p:cNvPr id="99333" name="Picture 5"/>
          <p:cNvPicPr>
            <a:picLocks noChangeAspect="1" noChangeArrowheads="1"/>
          </p:cNvPicPr>
          <p:nvPr/>
        </p:nvPicPr>
        <p:blipFill>
          <a:blip r:embed="rId5" cstate="print"/>
          <a:srcRect l="68750" t="3702" r="20833" b="81490"/>
          <a:stretch>
            <a:fillRect/>
          </a:stretch>
        </p:blipFill>
        <p:spPr bwMode="auto">
          <a:xfrm>
            <a:off x="0" y="0"/>
            <a:ext cx="914400" cy="73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8" name="Object 4"/>
          <p:cNvGraphicFramePr>
            <a:graphicFrameLocks noChangeAspect="1"/>
          </p:cNvGraphicFramePr>
          <p:nvPr/>
        </p:nvGraphicFramePr>
        <p:xfrm>
          <a:off x="0" y="1020763"/>
          <a:ext cx="9144000" cy="5837237"/>
        </p:xfrm>
        <a:graphic>
          <a:graphicData uri="http://schemas.openxmlformats.org/presentationml/2006/ole">
            <p:oleObj spid="_x0000_s98308" name="Chart" r:id="rId4" imgW="6153183" imgH="3362489" progId="Excel.Chart.8">
              <p:embed/>
            </p:oleObj>
          </a:graphicData>
        </a:graphic>
      </p:graphicFrame>
      <p:pic>
        <p:nvPicPr>
          <p:cNvPr id="98309" name="Picture 5"/>
          <p:cNvPicPr>
            <a:picLocks noChangeAspect="1" noChangeArrowheads="1"/>
          </p:cNvPicPr>
          <p:nvPr/>
        </p:nvPicPr>
        <p:blipFill>
          <a:blip r:embed="rId5"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4" name="Object 4"/>
          <p:cNvGraphicFramePr>
            <a:graphicFrameLocks noChangeAspect="1"/>
          </p:cNvGraphicFramePr>
          <p:nvPr/>
        </p:nvGraphicFramePr>
        <p:xfrm>
          <a:off x="0" y="1147763"/>
          <a:ext cx="9144000" cy="5710237"/>
        </p:xfrm>
        <a:graphic>
          <a:graphicData uri="http://schemas.openxmlformats.org/presentationml/2006/ole">
            <p:oleObj spid="_x0000_s97284" name="Chart" r:id="rId4" imgW="6153183" imgH="3286273" progId="Excel.Chart.8">
              <p:embed/>
            </p:oleObj>
          </a:graphicData>
        </a:graphic>
      </p:graphicFrame>
      <p:pic>
        <p:nvPicPr>
          <p:cNvPr id="97285" name="Picture 5"/>
          <p:cNvPicPr>
            <a:picLocks noChangeAspect="1" noChangeArrowheads="1"/>
          </p:cNvPicPr>
          <p:nvPr/>
        </p:nvPicPr>
        <p:blipFill>
          <a:blip r:embed="rId5"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p:cNvPicPr>
            <a:picLocks noChangeAspect="1" noChangeArrowheads="1"/>
          </p:cNvPicPr>
          <p:nvPr/>
        </p:nvPicPr>
        <p:blipFill>
          <a:blip r:embed="rId3" cstate="print"/>
          <a:srcRect/>
          <a:stretch>
            <a:fillRect/>
          </a:stretch>
        </p:blipFill>
        <p:spPr bwMode="auto">
          <a:xfrm>
            <a:off x="0" y="-19050"/>
            <a:ext cx="9144000" cy="6858000"/>
          </a:xfrm>
          <a:prstGeom prst="rect">
            <a:avLst/>
          </a:prstGeom>
          <a:noFill/>
          <a:ln w="9525">
            <a:noFill/>
            <a:miter lim="800000"/>
            <a:headEnd/>
            <a:tailEnd/>
          </a:ln>
          <a:effectLst/>
        </p:spPr>
      </p:pic>
      <p:pic>
        <p:nvPicPr>
          <p:cNvPr id="94214" name="Picture 6"/>
          <p:cNvPicPr>
            <a:picLocks noChangeAspect="1" noChangeArrowheads="1"/>
          </p:cNvPicPr>
          <p:nvPr/>
        </p:nvPicPr>
        <p:blipFill>
          <a:blip r:embed="rId4" cstate="print"/>
          <a:srcRect l="68750" t="3702" r="20833" b="81490"/>
          <a:stretch>
            <a:fillRect/>
          </a:stretch>
        </p:blipFill>
        <p:spPr bwMode="auto">
          <a:xfrm>
            <a:off x="0" y="0"/>
            <a:ext cx="914400" cy="73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0"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96261" name="Text Box 5"/>
          <p:cNvSpPr txBox="1">
            <a:spLocks noChangeArrowheads="1"/>
          </p:cNvSpPr>
          <p:nvPr/>
        </p:nvSpPr>
        <p:spPr bwMode="auto">
          <a:xfrm>
            <a:off x="6553200" y="3200400"/>
            <a:ext cx="685800" cy="365125"/>
          </a:xfrm>
          <a:prstGeom prst="rect">
            <a:avLst/>
          </a:prstGeom>
          <a:solidFill>
            <a:schemeClr val="tx1"/>
          </a:solidFill>
          <a:ln w="9525">
            <a:noFill/>
            <a:miter lim="800000"/>
            <a:headEnd/>
            <a:tailEnd/>
          </a:ln>
          <a:effectLst/>
        </p:spPr>
        <p:txBody>
          <a:bodyPr lIns="0" tIns="0" rIns="0" bIns="0">
            <a:spAutoFit/>
          </a:bodyPr>
          <a:lstStyle/>
          <a:p>
            <a:pPr>
              <a:spcBef>
                <a:spcPct val="50000"/>
              </a:spcBef>
            </a:pPr>
            <a:r>
              <a:rPr lang="en-US" b="1">
                <a:solidFill>
                  <a:schemeClr val="bg1"/>
                </a:solidFill>
              </a:rPr>
              <a:t> &gt;</a:t>
            </a:r>
            <a:r>
              <a:rPr lang="en-US" sz="2400" b="1">
                <a:solidFill>
                  <a:schemeClr val="bg1"/>
                </a:solidFill>
              </a:rPr>
              <a:t>20</a:t>
            </a:r>
            <a:r>
              <a:rPr lang="en-US" sz="2000" b="1">
                <a:solidFill>
                  <a:schemeClr val="bg1"/>
                </a:solidFill>
              </a:rPr>
              <a:t>”</a:t>
            </a:r>
          </a:p>
        </p:txBody>
      </p:sp>
      <p:sp>
        <p:nvSpPr>
          <p:cNvPr id="96262" name="Text Box 6"/>
          <p:cNvSpPr txBox="1">
            <a:spLocks noChangeArrowheads="1"/>
          </p:cNvSpPr>
          <p:nvPr/>
        </p:nvSpPr>
        <p:spPr bwMode="auto">
          <a:xfrm>
            <a:off x="5638800" y="1295400"/>
            <a:ext cx="838200" cy="304800"/>
          </a:xfrm>
          <a:prstGeom prst="rect">
            <a:avLst/>
          </a:prstGeom>
          <a:solidFill>
            <a:schemeClr val="tx1"/>
          </a:solidFill>
          <a:ln w="9525">
            <a:noFill/>
            <a:miter lim="800000"/>
            <a:headEnd/>
            <a:tailEnd/>
          </a:ln>
          <a:effectLst/>
        </p:spPr>
        <p:txBody>
          <a:bodyPr lIns="0" tIns="0" rIns="0" bIns="0">
            <a:spAutoFit/>
          </a:bodyPr>
          <a:lstStyle/>
          <a:p>
            <a:pPr>
              <a:spcBef>
                <a:spcPct val="50000"/>
              </a:spcBef>
            </a:pPr>
            <a:r>
              <a:rPr lang="en-US" sz="2000" b="1">
                <a:solidFill>
                  <a:schemeClr val="bg1"/>
                </a:solidFill>
              </a:rPr>
              <a:t>16-20”</a:t>
            </a:r>
          </a:p>
        </p:txBody>
      </p:sp>
      <p:pic>
        <p:nvPicPr>
          <p:cNvPr id="96263" name="Picture 7"/>
          <p:cNvPicPr>
            <a:picLocks noChangeAspect="1" noChangeArrowheads="1"/>
          </p:cNvPicPr>
          <p:nvPr/>
        </p:nvPicPr>
        <p:blipFill>
          <a:blip r:embed="rId4"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Sponge"/>
          <p:cNvPicPr>
            <a:picLocks noChangeAspect="1" noChangeArrowheads="1"/>
          </p:cNvPicPr>
          <p:nvPr/>
        </p:nvPicPr>
        <p:blipFill>
          <a:blip r:embed="rId3" cstate="print"/>
          <a:srcRect/>
          <a:stretch>
            <a:fillRect/>
          </a:stretch>
        </p:blipFill>
        <p:spPr bwMode="auto">
          <a:xfrm>
            <a:off x="533400" y="2209800"/>
            <a:ext cx="3352800" cy="2514600"/>
          </a:xfrm>
          <a:prstGeom prst="rect">
            <a:avLst/>
          </a:prstGeom>
          <a:noFill/>
          <a:ln w="9525">
            <a:noFill/>
            <a:miter lim="800000"/>
            <a:headEnd/>
            <a:tailEnd/>
          </a:ln>
        </p:spPr>
      </p:pic>
      <p:pic>
        <p:nvPicPr>
          <p:cNvPr id="25602" name="Picture 4" descr="http://www.celsias.com/media/uploads/admin/Soils_Picture.jpg"/>
          <p:cNvPicPr>
            <a:picLocks noChangeAspect="1" noChangeArrowheads="1"/>
          </p:cNvPicPr>
          <p:nvPr/>
        </p:nvPicPr>
        <p:blipFill>
          <a:blip r:embed="rId4" cstate="print"/>
          <a:srcRect/>
          <a:stretch>
            <a:fillRect/>
          </a:stretch>
        </p:blipFill>
        <p:spPr bwMode="auto">
          <a:xfrm>
            <a:off x="5486400" y="1676400"/>
            <a:ext cx="2447925" cy="3632200"/>
          </a:xfrm>
          <a:prstGeom prst="rect">
            <a:avLst/>
          </a:prstGeom>
          <a:noFill/>
          <a:ln w="9525">
            <a:noFill/>
            <a:miter lim="800000"/>
            <a:headEnd/>
            <a:tailEnd/>
          </a:ln>
        </p:spPr>
      </p:pic>
      <p:cxnSp>
        <p:nvCxnSpPr>
          <p:cNvPr id="7" name="Straight Arrow Connector 6"/>
          <p:cNvCxnSpPr/>
          <p:nvPr/>
        </p:nvCxnSpPr>
        <p:spPr>
          <a:xfrm>
            <a:off x="4114800" y="3505200"/>
            <a:ext cx="10668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25605" name="Picture 5"/>
          <p:cNvPicPr>
            <a:picLocks noChangeAspect="1" noChangeArrowheads="1"/>
          </p:cNvPicPr>
          <p:nvPr/>
        </p:nvPicPr>
        <p:blipFill>
          <a:blip r:embed="rId5" cstate="print"/>
          <a:srcRect l="68750" t="3702" r="20833" b="81490"/>
          <a:stretch>
            <a:fillRect/>
          </a:stretch>
        </p:blipFill>
        <p:spPr bwMode="auto">
          <a:xfrm>
            <a:off x="0" y="0"/>
            <a:ext cx="838200"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152400" y="0"/>
            <a:ext cx="8229600" cy="1143000"/>
          </a:xfrm>
        </p:spPr>
        <p:txBody>
          <a:bodyPr/>
          <a:lstStyle/>
          <a:p>
            <a:pPr algn="ctr"/>
            <a:r>
              <a:rPr lang="en-US" smtClean="0"/>
              <a:t>Runoff Occurs When</a:t>
            </a:r>
          </a:p>
        </p:txBody>
      </p:sp>
      <p:sp>
        <p:nvSpPr>
          <p:cNvPr id="109571" name="Rectangle 3"/>
          <p:cNvSpPr>
            <a:spLocks noGrp="1"/>
          </p:cNvSpPr>
          <p:nvPr>
            <p:ph type="body" idx="1"/>
          </p:nvPr>
        </p:nvSpPr>
        <p:spPr>
          <a:xfrm>
            <a:off x="304800" y="1143000"/>
            <a:ext cx="8229600" cy="5562600"/>
          </a:xfrm>
        </p:spPr>
        <p:txBody>
          <a:bodyPr/>
          <a:lstStyle/>
          <a:p>
            <a:r>
              <a:rPr lang="en-US" smtClean="0"/>
              <a:t>Rainfall Intensity exceeds rate (infiltration rate) that water can enter the soil (sponge). Infiltration rate affected by</a:t>
            </a:r>
          </a:p>
          <a:p>
            <a:pPr lvl="2" eaLnBrk="1" hangingPunct="1">
              <a:lnSpc>
                <a:spcPct val="90000"/>
              </a:lnSpc>
            </a:pPr>
            <a:r>
              <a:rPr lang="en-US" sz="2000" smtClean="0"/>
              <a:t>Physical characteristics of the soil-soil texture and soil structure</a:t>
            </a:r>
          </a:p>
          <a:p>
            <a:pPr lvl="2" eaLnBrk="1" hangingPunct="1">
              <a:lnSpc>
                <a:spcPct val="90000"/>
              </a:lnSpc>
            </a:pPr>
            <a:r>
              <a:rPr lang="en-US" sz="2000" smtClean="0"/>
              <a:t>Soil moisture</a:t>
            </a:r>
          </a:p>
          <a:p>
            <a:pPr lvl="2" eaLnBrk="1" hangingPunct="1">
              <a:lnSpc>
                <a:spcPct val="90000"/>
              </a:lnSpc>
            </a:pPr>
            <a:r>
              <a:rPr lang="en-US" sz="2000" smtClean="0"/>
              <a:t>Cover on the soil and management of the soil</a:t>
            </a:r>
          </a:p>
          <a:p>
            <a:pPr lvl="2" eaLnBrk="1" hangingPunct="1">
              <a:lnSpc>
                <a:spcPct val="90000"/>
              </a:lnSpc>
            </a:pPr>
            <a:r>
              <a:rPr lang="en-US" sz="2000" smtClean="0"/>
              <a:t>Rainfall intensity</a:t>
            </a:r>
          </a:p>
          <a:p>
            <a:pPr lvl="2" eaLnBrk="1" hangingPunct="1">
              <a:lnSpc>
                <a:spcPct val="90000"/>
              </a:lnSpc>
            </a:pPr>
            <a:endParaRPr lang="en-US" sz="2000" smtClean="0"/>
          </a:p>
          <a:p>
            <a:r>
              <a:rPr lang="en-US" smtClean="0"/>
              <a:t>Tile Drainage Affects Infiltration</a:t>
            </a:r>
          </a:p>
          <a:p>
            <a:pPr lvl="2"/>
            <a:r>
              <a:rPr lang="en-US" smtClean="0"/>
              <a:t>Tile drainage can reduce soil water, improving infiltration.</a:t>
            </a:r>
          </a:p>
          <a:p>
            <a:pPr lvl="2" eaLnBrk="1" hangingPunct="1"/>
            <a:r>
              <a:rPr lang="en-US" smtClean="0"/>
              <a:t>Removes water from saturated ‘sponge’</a:t>
            </a:r>
          </a:p>
          <a:p>
            <a:pPr lvl="2" eaLnBrk="1" hangingPunct="1"/>
            <a:r>
              <a:rPr lang="en-US" smtClean="0"/>
              <a:t>Creates storage space for subsequent rainfall</a:t>
            </a:r>
          </a:p>
          <a:p>
            <a:pPr lvl="2" eaLnBrk="1" hangingPunct="1"/>
            <a:r>
              <a:rPr lang="en-US" smtClean="0"/>
              <a:t>Reduces runoff for repetitive storms when soil profile is full or nearly full</a:t>
            </a:r>
          </a:p>
        </p:txBody>
      </p:sp>
      <p:pic>
        <p:nvPicPr>
          <p:cNvPr id="109572" name="Picture 4"/>
          <p:cNvPicPr>
            <a:picLocks noChangeAspect="1" noChangeArrowheads="1"/>
          </p:cNvPicPr>
          <p:nvPr/>
        </p:nvPicPr>
        <p:blipFill>
          <a:blip r:embed="rId2"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p:cNvSpPr>
          <p:nvPr>
            <p:ph type="title"/>
          </p:nvPr>
        </p:nvSpPr>
        <p:spPr>
          <a:xfrm>
            <a:off x="152400" y="457200"/>
            <a:ext cx="8991600" cy="762000"/>
          </a:xfrm>
        </p:spPr>
        <p:txBody>
          <a:bodyPr/>
          <a:lstStyle/>
          <a:p>
            <a:pPr algn="ctr"/>
            <a:r>
              <a:rPr lang="en-US" sz="4600" smtClean="0"/>
              <a:t>140 years of Iowa Land Use</a:t>
            </a:r>
          </a:p>
        </p:txBody>
      </p:sp>
      <p:graphicFrame>
        <p:nvGraphicFramePr>
          <p:cNvPr id="69635" name="Object 3"/>
          <p:cNvGraphicFramePr>
            <a:graphicFrameLocks noChangeAspect="1"/>
          </p:cNvGraphicFramePr>
          <p:nvPr>
            <p:ph idx="1"/>
          </p:nvPr>
        </p:nvGraphicFramePr>
        <p:xfrm>
          <a:off x="304800" y="1447800"/>
          <a:ext cx="8839200" cy="5410200"/>
        </p:xfrm>
        <a:graphic>
          <a:graphicData uri="http://schemas.openxmlformats.org/presentationml/2006/ole">
            <p:oleObj spid="_x0000_s69635" name="Chart" r:id="rId4" imgW="7782007" imgH="4438486" progId="Excel.Chart.8">
              <p:embed/>
            </p:oleObj>
          </a:graphicData>
        </a:graphic>
      </p:graphicFrame>
      <p:sp>
        <p:nvSpPr>
          <p:cNvPr id="69637" name="Text Box 6"/>
          <p:cNvSpPr txBox="1">
            <a:spLocks noChangeArrowheads="1"/>
          </p:cNvSpPr>
          <p:nvPr/>
        </p:nvSpPr>
        <p:spPr bwMode="auto">
          <a:xfrm>
            <a:off x="1600200" y="1905000"/>
            <a:ext cx="4114800" cy="366713"/>
          </a:xfrm>
          <a:prstGeom prst="rect">
            <a:avLst/>
          </a:prstGeom>
          <a:noFill/>
          <a:ln w="9525">
            <a:noFill/>
            <a:miter lim="800000"/>
            <a:headEnd/>
            <a:tailEnd/>
          </a:ln>
        </p:spPr>
        <p:txBody>
          <a:bodyPr>
            <a:spAutoFit/>
          </a:bodyPr>
          <a:lstStyle/>
          <a:p>
            <a:pPr>
              <a:spcBef>
                <a:spcPct val="50000"/>
              </a:spcBef>
            </a:pPr>
            <a:r>
              <a:rPr lang="en-US"/>
              <a:t>Iowa Land Area-35.76 Million Acres</a:t>
            </a:r>
          </a:p>
        </p:txBody>
      </p:sp>
      <p:pic>
        <p:nvPicPr>
          <p:cNvPr id="69639" name="Picture 7"/>
          <p:cNvPicPr>
            <a:picLocks noChangeAspect="1" noChangeArrowheads="1"/>
          </p:cNvPicPr>
          <p:nvPr/>
        </p:nvPicPr>
        <p:blipFill>
          <a:blip r:embed="rId5" cstate="print"/>
          <a:srcRect l="68750" t="3702" r="20833" b="81490"/>
          <a:stretch>
            <a:fillRect/>
          </a:stretch>
        </p:blipFill>
        <p:spPr bwMode="auto">
          <a:xfrm>
            <a:off x="0" y="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ends in Iowa Water Run-off &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 - &amp;quot;For a Given Water Application Rate -  Runoff Caused By&amp;quot;&quot;/&gt;&lt;property id=&quot;20307&quot; value=&quot;258&quot;/&gt;&lt;/object&gt;&lt;object type=&quot;3&quot; unique_id=&quot;10007&quot;&gt;&lt;property id=&quot;20148&quot; value=&quot;5&quot;/&gt;&lt;property id=&quot;20300&quot; value=&quot;Slide 4 - &amp;quot;For a Given Sponge Condition – Runoff Caused by&amp;quot;&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 - &amp;quot;Infiltration&amp;quot;&quot;/&gt;&lt;property id=&quot;20307&quot; value=&quot;266&quot;/&gt;&lt;/object&gt;&lt;object type=&quot;3&quot; unique_id=&quot;10010&quot;&gt;&lt;property id=&quot;20148&quot; value=&quot;5&quot;/&gt;&lt;property id=&quot;20300&quot; value=&quot;Slide 7 - &amp;quot;Impacts of Land Use on Infiltration&amp;quot;&quot;/&gt;&lt;property id=&quot;20307&quot; value=&quot;262&quot;/&gt;&lt;/object&gt;&lt;object type=&quot;3&quot; unique_id=&quot;10011&quot;&gt;&lt;property id=&quot;20148&quot; value=&quot;5&quot;/&gt;&lt;property id=&quot;20300&quot; value=&quot;Slide 8 - &amp;quot;Landuse Example Pochohantas Co. Watershed&amp;quot;&quot;/&gt;&lt;property id=&quot;20307&quot; value=&quot;263&quot;/&gt;&lt;/object&gt;&lt;object type=&quot;3&quot; unique_id=&quot;10012&quot;&gt;&lt;property id=&quot;20148&quot; value=&quot;5&quot;/&gt;&lt;property id=&quot;20300&quot; value=&quot;Slide 10 - &amp;quot;Land Cover Trends&amp;amp;#x09;&amp;quot;&quot;/&gt;&lt;property id=&quot;20307&quot; value=&quot;265&quot;/&gt;&lt;/object&gt;&lt;object type=&quot;3&quot; unique_id=&quot;10013&quot;&gt;&lt;property id=&quot;20148&quot; value=&quot;5&quot;/&gt;&lt;property id=&quot;20300&quot; value=&quot;Slide 14&quot;/&gt;&lt;property id=&quot;20307&quot; value=&quot;264&quot;/&gt;&lt;/object&gt;&lt;object type=&quot;3&quot; unique_id=&quot;10014&quot;&gt;&lt;property id=&quot;20148&quot; value=&quot;5&quot;/&gt;&lt;property id=&quot;20300&quot; value=&quot;Slide 16 - &amp;quot;Cedar River Peak Flow Rates&amp;quot;&quot;/&gt;&lt;property id=&quot;20307&quot; value=&quot;270&quot;/&gt;&lt;/object&gt;&lt;object type=&quot;3&quot; unique_id=&quot;10015&quot;&gt;&lt;property id=&quot;20148&quot; value=&quot;5&quot;/&gt;&lt;property id=&quot;20300&quot; value=&quot;Slide 12 - &amp;quot;Tile Drainage&amp;quot;&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9 - &amp;quot;Concluding Comments&amp;quot;&quot;/&gt;&lt;property id=&quot;20307&quot; value=&quot;267&quot;/&gt;&lt;/object&gt;&lt;object type=&quot;3&quot; unique_id=&quot;10130&quot;&gt;&lt;property id=&quot;20148&quot; value=&quot;5&quot;/&gt;&lt;property id=&quot;20300&quot; value=&quot;Slide 17 - &amp;quot;Iowa River Peak Flow Rates&amp;quot;&quot;/&gt;&lt;property id=&quot;20307&quot; value=&quot;271&quot;/&gt;&lt;/object&gt;&lt;object type=&quot;3&quot; unique_id=&quot;10216&quot;&gt;&lt;property id=&quot;20148&quot; value=&quot;5&quot;/&gt;&lt;property id=&quot;20300&quot; value=&quot;Slide 9 - &amp;quot;Changes in Iowa Farmland&amp;quot;&quot;/&gt;&lt;property id=&quot;20307&quot; value=&quot;273&quot;/&gt;&lt;/object&gt;&lt;object type=&quot;3&quot; unique_id=&quot;10217&quot;&gt;&lt;property id=&quot;20148&quot; value=&quot;5&quot;/&gt;&lt;property id=&quot;20300&quot; value=&quot;Slide 11&quot;/&gt;&lt;property id=&quot;20307&quot; value=&quot;274&quot;/&gt;&lt;/object&gt;&lt;object type=&quot;3&quot; unique_id=&quot;10218&quot;&gt;&lt;property id=&quot;20148&quot; value=&quot;5&quot;/&gt;&lt;property id=&quot;20300&quot; value=&quot;Slide 18 - &amp;quot;Iowa River Peak Flows - Marengo&amp;quot;&quot;/&gt;&lt;property id=&quot;20307&quot; value=&quot;272&quot;/&gt;&lt;/object&gt;&lt;object type=&quot;3&quot; unique_id=&quot;10239&quot;&gt;&lt;property id=&quot;20148&quot; value=&quot;5&quot;/&gt;&lt;property id=&quot;20300&quot; value=&quot;Slide 15 - &amp;quot;Cedar River Annual Flow &amp;#x0D;&amp;#x0A;Cedar Rapids&amp;quot;&quot;/&gt;&lt;property id=&quot;20307&quot; value=&quot;275&quot;/&gt;&lt;/object&gt;&lt;/object&gt;&lt;/object&gt;&lt;/database&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3340</TotalTime>
  <Words>886</Words>
  <Application>Microsoft Office PowerPoint</Application>
  <PresentationFormat>On-screen Show (4:3)</PresentationFormat>
  <Paragraphs>50</Paragraphs>
  <Slides>14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Flow</vt:lpstr>
      <vt:lpstr>Chart</vt:lpstr>
      <vt:lpstr>Trends in Iowa Water Run-off </vt:lpstr>
      <vt:lpstr>Slide 2</vt:lpstr>
      <vt:lpstr>Slide 3</vt:lpstr>
      <vt:lpstr>Slide 4</vt:lpstr>
      <vt:lpstr>Slide 5</vt:lpstr>
      <vt:lpstr>Slide 6</vt:lpstr>
      <vt:lpstr>Slide 7</vt:lpstr>
      <vt:lpstr>Runoff Occurs When</vt:lpstr>
      <vt:lpstr>140 years of Iowa Land Use</vt:lpstr>
      <vt:lpstr>Water Yield-Surface Runoff Watersheds 1 and 3, Treynor IA</vt:lpstr>
      <vt:lpstr>Slide 11</vt:lpstr>
      <vt:lpstr>Cedar River Annual Flow  Cedar Rapids</vt:lpstr>
      <vt:lpstr>Cedar River Peak Flow Rates</vt:lpstr>
      <vt:lpstr>Concluding Comments</vt:lpstr>
    </vt:vector>
  </TitlesOfParts>
  <Company>Agronomy Department Iowa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Trends in Iowa water run-off</dc:title>
  <dc:creator>rmc</dc:creator>
  <cp:lastModifiedBy>jbolkcom</cp:lastModifiedBy>
  <cp:revision>83</cp:revision>
  <dcterms:created xsi:type="dcterms:W3CDTF">2010-03-06T19:10:45Z</dcterms:created>
  <dcterms:modified xsi:type="dcterms:W3CDTF">2010-06-30T16:44:35Z</dcterms:modified>
</cp:coreProperties>
</file>