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347" r:id="rId3"/>
    <p:sldId id="348" r:id="rId4"/>
    <p:sldId id="326" r:id="rId5"/>
    <p:sldId id="351" r:id="rId6"/>
    <p:sldId id="319" r:id="rId7"/>
    <p:sldId id="350" r:id="rId8"/>
    <p:sldId id="345" r:id="rId9"/>
    <p:sldId id="278" r:id="rId10"/>
    <p:sldId id="352" r:id="rId11"/>
    <p:sldId id="349" r:id="rId12"/>
    <p:sldId id="308" r:id="rId13"/>
    <p:sldId id="266" r:id="rId14"/>
    <p:sldId id="282" r:id="rId15"/>
    <p:sldId id="329" r:id="rId16"/>
    <p:sldId id="297" r:id="rId17"/>
    <p:sldId id="299" r:id="rId18"/>
    <p:sldId id="301" r:id="rId19"/>
    <p:sldId id="317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76635"/>
    <a:srgbClr val="D1D1D1"/>
    <a:srgbClr val="F9ED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7547" autoAdjust="0"/>
    <p:restoredTop sz="97931" autoAdjust="0"/>
  </p:normalViewPr>
  <p:slideViewPr>
    <p:cSldViewPr snapToGrid="0" showGuides="1">
      <p:cViewPr>
        <p:scale>
          <a:sx n="110" d="100"/>
          <a:sy n="110" d="100"/>
        </p:scale>
        <p:origin x="-72" y="-72"/>
      </p:cViewPr>
      <p:guideLst>
        <p:guide orient="horz" pos="26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1F5ED9-6491-44D2-ADD7-23A0133442F8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EFBB57-3DA9-4E1D-AC0D-C7EA13ACD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FBB57-3DA9-4E1D-AC0D-C7EA13ACDC3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Check to make sure these are tied back to House</a:t>
            </a:r>
            <a:r>
              <a:rPr lang="en-US" baseline="0" dirty="0" smtClean="0"/>
              <a:t> File 822</a:t>
            </a: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DDC9-EE9D-48A3-8EB1-1101C63898A0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58B-E5E5-4F8C-9D2D-0D67E7B7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98F1-3BB5-417B-A220-12402B770A8F}" type="datetimeFigureOut">
              <a:rPr lang="en-US" smtClean="0"/>
              <a:pPr/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4.jpe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Witold Krajewski\Local Settings\Temporary Internet Files\Content.IE5\2L3S5ORA\MCMP00496_0000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14612" r="4468" b="14634"/>
          <a:stretch>
            <a:fillRect/>
          </a:stretch>
        </p:blipFill>
        <p:spPr bwMode="auto">
          <a:xfrm>
            <a:off x="-1" y="-19050"/>
            <a:ext cx="9144001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1" descr="ifc_logo2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201738"/>
            <a:ext cx="51625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38300" y="4238625"/>
            <a:ext cx="5867400" cy="9318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 Resource for Critical </a:t>
            </a:r>
            <a:b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Flood Research and Applications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Flood Forecasting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Information from USGS and NWS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lood-center-026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771525" y="4084363"/>
            <a:ext cx="3679845" cy="2354537"/>
          </a:xfrm>
          <a:prstGeom prst="rect">
            <a:avLst/>
          </a:prstGeom>
        </p:spPr>
      </p:pic>
      <p:pic>
        <p:nvPicPr>
          <p:cNvPr id="8" name="Picture 7" descr="usgs_witek.gif"/>
          <p:cNvPicPr>
            <a:picLocks noChangeAspect="1"/>
          </p:cNvPicPr>
          <p:nvPr/>
        </p:nvPicPr>
        <p:blipFill>
          <a:blip r:embed="rId3" cstate="print"/>
          <a:srcRect t="6046" b="6435"/>
          <a:stretch>
            <a:fillRect/>
          </a:stretch>
        </p:blipFill>
        <p:spPr>
          <a:xfrm>
            <a:off x="352425" y="638175"/>
            <a:ext cx="5819775" cy="3238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9032" y="1407426"/>
            <a:ext cx="3191368" cy="33550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nitRiversNWS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475" y="2369592"/>
            <a:ext cx="3952875" cy="408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208" y="121298"/>
            <a:ext cx="8423895" cy="6559420"/>
            <a:chOff x="285208" y="121298"/>
            <a:chExt cx="8423895" cy="6559420"/>
          </a:xfrm>
        </p:grpSpPr>
        <p:pic>
          <p:nvPicPr>
            <p:cNvPr id="2" name="Picture 1" descr="Untitled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5" t="1421" r="1849"/>
            <a:stretch>
              <a:fillRect/>
            </a:stretch>
          </p:blipFill>
          <p:spPr>
            <a:xfrm>
              <a:off x="285208" y="121298"/>
              <a:ext cx="8423895" cy="6559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26767" y="5645020"/>
              <a:ext cx="914400" cy="52251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457200" y="2046288"/>
            <a:ext cx="8229600" cy="1143000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Development of a Real Time Food Forecast System for Iowa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6h   12h   24h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triped Right Arrow 8"/>
          <p:cNvSpPr/>
          <p:nvPr/>
        </p:nvSpPr>
        <p:spPr>
          <a:xfrm rot="16200000">
            <a:off x="7016586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24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   6h   12h 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iped Right Arrow 5"/>
          <p:cNvSpPr/>
          <p:nvPr/>
        </p:nvSpPr>
        <p:spPr>
          <a:xfrm rot="16200000">
            <a:off x="8352064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1969" y="2277577"/>
            <a:ext cx="8120062" cy="2342048"/>
          </a:xfrm>
        </p:spPr>
        <p:txBody>
          <a:bodyPr>
            <a:normAutofit/>
          </a:bodyPr>
          <a:lstStyle/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preparedness to mitigating risk: distributed storage pilot program (IDALS, DNR)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ISU atmospheric science and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economics: climate issues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social and environmental sciences (UI and UNI)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Seeking and attracting out-of-state funding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98474" y="1173163"/>
            <a:ext cx="80930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7302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Erosion-2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5605463"/>
            <a:ext cx="2152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SC00082.JPG"/>
          <p:cNvPicPr>
            <a:picLocks noChangeAspect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5663906" y="5600700"/>
            <a:ext cx="1582737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1243" y="5614988"/>
            <a:ext cx="1219200" cy="12430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3360443" y="5613401"/>
            <a:ext cx="1066800" cy="1244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2" name="Content Placeholder 9" descr="DSC00081.JPG"/>
          <p:cNvPicPr>
            <a:picLocks noChangeAspect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4446293" y="5610225"/>
            <a:ext cx="1219200" cy="1247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100" dir="81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3" name="Picture 9" descr="erosionplot.png"/>
          <p:cNvPicPr>
            <a:picLocks noChangeAspect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7243763" y="5600701"/>
            <a:ext cx="19002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0" y="5600700"/>
            <a:ext cx="9144000" cy="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6571"/>
            <a:ext cx="9144000" cy="5651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525" y="3252991"/>
            <a:ext cx="719137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0"/>
            <a:ext cx="9144000" cy="6477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ifc_logo2_stacked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325" y="137481"/>
            <a:ext cx="919577" cy="366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462" y="2368549"/>
            <a:ext cx="8601075" cy="2670175"/>
          </a:xfrm>
        </p:spPr>
        <p:txBody>
          <a:bodyPr>
            <a:normAutofit fontScale="92500" lnSpcReduction="20000"/>
          </a:bodyPr>
          <a:lstStyle/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inundation maps</a:t>
            </a:r>
          </a:p>
          <a:p>
            <a:pPr marL="738188" lvl="2" indent="-342900">
              <a:lnSpc>
                <a:spcPct val="110000"/>
              </a:lnSpc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monitoring instrumentation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forecasting systems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Updating flood frequency estimates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with communities and training new cadres of experts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609600" y="1373188"/>
            <a:ext cx="7924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Activities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450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2006-09-26 AGC01 (03)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 bwMode="auto">
          <a:xfrm>
            <a:off x="0" y="5447923"/>
            <a:ext cx="1866900" cy="14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" descr="Flooding in Iowa at the Cedar River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 l="5137" r="13020"/>
          <a:stretch>
            <a:fillRect/>
          </a:stretch>
        </p:blipFill>
        <p:spPr bwMode="auto">
          <a:xfrm>
            <a:off x="6200775" y="5440408"/>
            <a:ext cx="2933700" cy="1408261"/>
          </a:xfrm>
          <a:prstGeom prst="rect">
            <a:avLst/>
          </a:prstGeom>
          <a:noFill/>
        </p:spPr>
      </p:pic>
      <p:pic>
        <p:nvPicPr>
          <p:cNvPr id="20" name="Picture 4" descr="GoldShadedNEXRAD_huc8.png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 l="5754" t="11892" r="4480" b="10038"/>
          <a:stretch>
            <a:fillRect/>
          </a:stretch>
        </p:blipFill>
        <p:spPr bwMode="auto">
          <a:xfrm>
            <a:off x="4133285" y="5438969"/>
            <a:ext cx="2115679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4xradars.jpg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1858542" y="5448494"/>
            <a:ext cx="228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0" y="5423023"/>
            <a:ext cx="9144000" cy="9525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Inundation Mapping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Iowa DNR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381000" y="609600"/>
            <a:ext cx="8382000" cy="5638800"/>
            <a:chOff x="381000" y="1219200"/>
            <a:chExt cx="8382000" cy="5638800"/>
          </a:xfrm>
        </p:grpSpPr>
        <p:pic>
          <p:nvPicPr>
            <p:cNvPr id="16" name="Picture 15" descr="iowa_map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67" t="6895" r="4167" b="6895"/>
            <a:stretch>
              <a:fillRect/>
            </a:stretch>
          </p:blipFill>
          <p:spPr>
            <a:xfrm>
              <a:off x="381000" y="1219200"/>
              <a:ext cx="8382000" cy="5638800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6096000" y="2438400"/>
              <a:ext cx="762000" cy="228600"/>
            </a:xfrm>
            <a:prstGeom prst="wedgeRectCallout">
              <a:avLst>
                <a:gd name="adj1" fmla="val 78133"/>
                <a:gd name="adj2" fmla="val -22745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Elkader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ular Callout 17"/>
            <p:cNvSpPr/>
            <p:nvPr/>
          </p:nvSpPr>
          <p:spPr>
            <a:xfrm>
              <a:off x="4572000" y="1600200"/>
              <a:ext cx="1066800" cy="228600"/>
            </a:xfrm>
            <a:prstGeom prst="wedgeRectCallout">
              <a:avLst>
                <a:gd name="adj1" fmla="val 33589"/>
                <a:gd name="adj2" fmla="val 187090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Charles City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ular Callout 18"/>
            <p:cNvSpPr/>
            <p:nvPr/>
          </p:nvSpPr>
          <p:spPr>
            <a:xfrm>
              <a:off x="3352800" y="2514600"/>
              <a:ext cx="1828800" cy="228600"/>
            </a:xfrm>
            <a:prstGeom prst="wedgeRectCallout">
              <a:avLst>
                <a:gd name="adj1" fmla="val 84117"/>
                <a:gd name="adj2" fmla="val 210042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Cedar Falls / Waterloo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ular Callout 19"/>
            <p:cNvSpPr/>
            <p:nvPr/>
          </p:nvSpPr>
          <p:spPr>
            <a:xfrm>
              <a:off x="5029200" y="3429000"/>
              <a:ext cx="1219200" cy="228600"/>
            </a:xfrm>
            <a:prstGeom prst="wedgeRectCallout">
              <a:avLst>
                <a:gd name="adj1" fmla="val 90674"/>
                <a:gd name="adj2" fmla="val 206763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Cedar Rapids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ular Callout 20"/>
            <p:cNvSpPr/>
            <p:nvPr/>
          </p:nvSpPr>
          <p:spPr>
            <a:xfrm>
              <a:off x="5562600" y="4419600"/>
              <a:ext cx="990600" cy="228600"/>
            </a:xfrm>
            <a:prstGeom prst="wedgeRectCallout">
              <a:avLst>
                <a:gd name="adj1" fmla="val 87742"/>
                <a:gd name="adj2" fmla="val 10042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Iowa City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ular Callout 21"/>
            <p:cNvSpPr/>
            <p:nvPr/>
          </p:nvSpPr>
          <p:spPr>
            <a:xfrm>
              <a:off x="5105400" y="4724400"/>
              <a:ext cx="1447800" cy="228600"/>
            </a:xfrm>
            <a:prstGeom prst="wedgeRectCallout">
              <a:avLst>
                <a:gd name="adj1" fmla="val 79538"/>
                <a:gd name="adj2" fmla="val -16189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Johnson County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ular Callout 22"/>
            <p:cNvSpPr/>
            <p:nvPr/>
          </p:nvSpPr>
          <p:spPr>
            <a:xfrm>
              <a:off x="2819400" y="4114800"/>
              <a:ext cx="1143000" cy="228600"/>
            </a:xfrm>
            <a:prstGeom prst="wedgeRectCallout">
              <a:avLst>
                <a:gd name="adj1" fmla="val 74527"/>
                <a:gd name="adj2" fmla="val 180534"/>
              </a:avLst>
            </a:prstGeom>
            <a:solidFill>
              <a:srgbClr val="FCFC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Des Moines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22800" t="800" r="10803" b="33655"/>
          <a:stretch>
            <a:fillRect/>
          </a:stretch>
        </p:blipFill>
        <p:spPr bwMode="auto">
          <a:xfrm>
            <a:off x="-28883" y="-43434"/>
            <a:ext cx="9257754" cy="685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81400" cy="116205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Iowa Department of Natural Resources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Floodplain Mapping Program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581400" cy="4432300"/>
          </a:xfrm>
        </p:spPr>
        <p:txBody>
          <a:bodyPr>
            <a:no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goals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 methodologies to take advantage of the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dataset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 the time and experience required to perform individual project tasks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distribution of internal  IDNR and external effort to maximize the impact of FEMA funding provided to the State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Poweshiek County work map products for FEMA review and adoption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completion in March 2010</a:t>
            </a:r>
          </a:p>
        </p:txBody>
      </p:sp>
      <p:pic>
        <p:nvPicPr>
          <p:cNvPr id="13" name="Picture 12" descr="ifc_logo_stacked_cmyk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22"/>
          <a:stretch>
            <a:fillRect/>
          </a:stretch>
        </p:blipFill>
        <p:spPr>
          <a:xfrm>
            <a:off x="76200" y="6275185"/>
            <a:ext cx="1219200" cy="506615"/>
          </a:xfrm>
          <a:prstGeom prst="rect">
            <a:avLst/>
          </a:prstGeom>
        </p:spPr>
      </p:pic>
      <p:pic>
        <p:nvPicPr>
          <p:cNvPr id="7" name="Content Placeholder 15" descr="poweshiek_lidar_inundation 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327" y="231298"/>
            <a:ext cx="4570073" cy="639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Monitoring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New Technologies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uaw.BackGround.png"/>
          <p:cNvPicPr>
            <a:picLocks noChangeAspect="1"/>
          </p:cNvPicPr>
          <p:nvPr/>
        </p:nvPicPr>
        <p:blipFill>
          <a:blip r:embed="rId2" cstate="print"/>
          <a:srcRect t="6825" r="26156" b="4444"/>
          <a:stretch>
            <a:fillRect/>
          </a:stretch>
        </p:blipFill>
        <p:spPr>
          <a:xfrm>
            <a:off x="-1" y="0"/>
            <a:ext cx="9144001" cy="6867060"/>
          </a:xfrm>
          <a:prstGeom prst="rect">
            <a:avLst/>
          </a:prstGeom>
        </p:spPr>
      </p:pic>
      <p:pic>
        <p:nvPicPr>
          <p:cNvPr id="20" name="Picture 19" descr="Squaw.Road.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8232" y="90710"/>
            <a:ext cx="3394129" cy="3038929"/>
          </a:xfrm>
          <a:prstGeom prst="rect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2" name="Straight Connector 21"/>
          <p:cNvCxnSpPr>
            <a:stCxn id="15" idx="1"/>
          </p:cNvCxnSpPr>
          <p:nvPr/>
        </p:nvCxnSpPr>
        <p:spPr>
          <a:xfrm rot="10800000" flipH="1">
            <a:off x="3705225" y="128810"/>
            <a:ext cx="1953482" cy="4386040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515697" y="4198807"/>
            <a:ext cx="932478" cy="906593"/>
            <a:chOff x="6878021" y="2941507"/>
            <a:chExt cx="2051263" cy="2078312"/>
          </a:xfrm>
        </p:grpSpPr>
        <p:pic>
          <p:nvPicPr>
            <p:cNvPr id="10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11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705225" y="4410075"/>
            <a:ext cx="238125" cy="209550"/>
          </a:xfrm>
          <a:prstGeom prst="rect">
            <a:avLst/>
          </a:prstGeom>
          <a:solidFill>
            <a:schemeClr val="bg1">
              <a:lumMod val="95000"/>
              <a:alpha val="17000"/>
            </a:schemeClr>
          </a:solidFill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962400" y="3133726"/>
            <a:ext cx="5029200" cy="1466849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quaw.Lincol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3579" y="3897973"/>
            <a:ext cx="3156856" cy="2715998"/>
          </a:xfrm>
          <a:prstGeom prst="rect">
            <a:avLst/>
          </a:prstGeom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030422" y="2141407"/>
            <a:ext cx="932478" cy="906593"/>
            <a:chOff x="6878021" y="2941507"/>
            <a:chExt cx="2051263" cy="2078312"/>
          </a:xfrm>
        </p:grpSpPr>
        <p:pic>
          <p:nvPicPr>
            <p:cNvPr id="25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26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6344622" y="0"/>
            <a:ext cx="932478" cy="906593"/>
            <a:chOff x="6878021" y="2941507"/>
            <a:chExt cx="2051263" cy="2078312"/>
          </a:xfrm>
        </p:grpSpPr>
        <p:pic>
          <p:nvPicPr>
            <p:cNvPr id="31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sg.pn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rc 1"/>
          <p:cNvSpPr>
            <a:spLocks noChangeAspect="1"/>
          </p:cNvSpPr>
          <p:nvPr/>
        </p:nvSpPr>
        <p:spPr>
          <a:xfrm rot="8100000">
            <a:off x="3926675" y="3460195"/>
            <a:ext cx="457200" cy="45720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 rot="8100000">
            <a:off x="3743795" y="3550566"/>
            <a:ext cx="822960" cy="82296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>
            <a:spLocks noChangeAspect="1"/>
          </p:cNvSpPr>
          <p:nvPr/>
        </p:nvSpPr>
        <p:spPr>
          <a:xfrm rot="8100000">
            <a:off x="3195155" y="3824886"/>
            <a:ext cx="1920240" cy="192024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 rot="8100000">
            <a:off x="3378035" y="3733446"/>
            <a:ext cx="1554480" cy="155448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rot="8100000">
            <a:off x="3560915" y="3642006"/>
            <a:ext cx="1188720" cy="118872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676900" y="2621903"/>
            <a:ext cx="3317810" cy="2140597"/>
          </a:xfrm>
          <a:prstGeom prst="cloudCallout">
            <a:avLst>
              <a:gd name="adj1" fmla="val -117748"/>
              <a:gd name="adj2" fmla="val -106106"/>
            </a:avLst>
          </a:prstGeom>
          <a:solidFill>
            <a:schemeClr val="bg2">
              <a:lumMod val="75000"/>
            </a:schemeClr>
          </a:solidFill>
          <a:ln>
            <a:solidFill>
              <a:srgbClr val="976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bridge is a potential stream gauge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1567542" y="317239"/>
            <a:ext cx="4245429" cy="1399592"/>
          </a:xfrm>
          <a:prstGeom prst="snip2DiagRect">
            <a:avLst>
              <a:gd name="adj1" fmla="val 0"/>
              <a:gd name="adj2" fmla="val 48000"/>
            </a:avLst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 USGS stream gauges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25,000 bridges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244</Words>
  <Application>Microsoft Office PowerPoint</Application>
  <PresentationFormat>On-screen Show (4:3)</PresentationFormat>
  <Paragraphs>52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Iowa Department of Natural Resources Statewide Floodplain Mapping Program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Witold Krajewski</dc:creator>
  <cp:lastModifiedBy>jbolkcom</cp:lastModifiedBy>
  <cp:revision>215</cp:revision>
  <dcterms:created xsi:type="dcterms:W3CDTF">2010-01-27T03:02:03Z</dcterms:created>
  <dcterms:modified xsi:type="dcterms:W3CDTF">2010-06-30T16:43:25Z</dcterms:modified>
</cp:coreProperties>
</file>