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6" r:id="rId7"/>
    <p:sldId id="262" r:id="rId8"/>
    <p:sldId id="263" r:id="rId9"/>
    <p:sldId id="273" r:id="rId10"/>
    <p:sldId id="265" r:id="rId11"/>
    <p:sldId id="274" r:id="rId12"/>
    <p:sldId id="268" r:id="rId13"/>
    <p:sldId id="269" r:id="rId14"/>
    <p:sldId id="264" r:id="rId15"/>
    <p:sldId id="275" r:id="rId16"/>
    <p:sldId id="270" r:id="rId17"/>
    <p:sldId id="271" r:id="rId18"/>
    <p:sldId id="272" r:id="rId19"/>
    <p:sldId id="267"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7" autoAdjust="0"/>
  </p:normalViewPr>
  <p:slideViewPr>
    <p:cSldViewPr>
      <p:cViewPr varScale="1">
        <p:scale>
          <a:sx n="90" d="100"/>
          <a:sy n="90" d="100"/>
        </p:scale>
        <p:origin x="-59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regb\AppData\Local\Temp\Temp1_Federal114132.zip\Iowa%20Croplan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regb\Documents\SPREDSHT\Cedar%20River%20Flow%20R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Federal114132!$I$3</c:f>
              <c:strCache>
                <c:ptCount val="1"/>
                <c:pt idx="0">
                  <c:v>Corn</c:v>
                </c:pt>
              </c:strCache>
            </c:strRef>
          </c:tx>
          <c:spPr>
            <a:solidFill>
              <a:srgbClr val="FFFF00"/>
            </a:solidFill>
          </c:spPr>
          <c:cat>
            <c:numRef>
              <c:f>Federal114132!$J$2:$L$2</c:f>
              <c:numCache>
                <c:formatCode>General</c:formatCode>
                <c:ptCount val="3"/>
                <c:pt idx="0">
                  <c:v>1930</c:v>
                </c:pt>
                <c:pt idx="1">
                  <c:v>1970</c:v>
                </c:pt>
                <c:pt idx="2">
                  <c:v>2010</c:v>
                </c:pt>
              </c:numCache>
            </c:numRef>
          </c:cat>
          <c:val>
            <c:numRef>
              <c:f>Federal114132!$J$3:$L$3</c:f>
              <c:numCache>
                <c:formatCode>General</c:formatCode>
                <c:ptCount val="3"/>
                <c:pt idx="0">
                  <c:v>11449</c:v>
                </c:pt>
                <c:pt idx="1">
                  <c:v>10760</c:v>
                </c:pt>
                <c:pt idx="2">
                  <c:v>13500</c:v>
                </c:pt>
              </c:numCache>
            </c:numRef>
          </c:val>
        </c:ser>
        <c:ser>
          <c:idx val="1"/>
          <c:order val="1"/>
          <c:tx>
            <c:strRef>
              <c:f>Federal114132!$I$4</c:f>
              <c:strCache>
                <c:ptCount val="1"/>
                <c:pt idx="0">
                  <c:v>soybeans</c:v>
                </c:pt>
              </c:strCache>
            </c:strRef>
          </c:tx>
          <c:spPr>
            <a:solidFill>
              <a:srgbClr val="FF3300"/>
            </a:solidFill>
          </c:spPr>
          <c:cat>
            <c:numRef>
              <c:f>Federal114132!$J$2:$L$2</c:f>
              <c:numCache>
                <c:formatCode>General</c:formatCode>
                <c:ptCount val="3"/>
                <c:pt idx="0">
                  <c:v>1930</c:v>
                </c:pt>
                <c:pt idx="1">
                  <c:v>1970</c:v>
                </c:pt>
                <c:pt idx="2">
                  <c:v>2010</c:v>
                </c:pt>
              </c:numCache>
            </c:numRef>
          </c:cat>
          <c:val>
            <c:numRef>
              <c:f>Federal114132!$J$4:$L$4</c:f>
              <c:numCache>
                <c:formatCode>General</c:formatCode>
                <c:ptCount val="3"/>
                <c:pt idx="0">
                  <c:v>124</c:v>
                </c:pt>
                <c:pt idx="1">
                  <c:v>5709</c:v>
                </c:pt>
                <c:pt idx="2">
                  <c:v>9900</c:v>
                </c:pt>
              </c:numCache>
            </c:numRef>
          </c:val>
        </c:ser>
        <c:ser>
          <c:idx val="2"/>
          <c:order val="2"/>
          <c:tx>
            <c:strRef>
              <c:f>Federal114132!$I$5</c:f>
              <c:strCache>
                <c:ptCount val="1"/>
                <c:pt idx="0">
                  <c:v>hay</c:v>
                </c:pt>
              </c:strCache>
            </c:strRef>
          </c:tx>
          <c:spPr>
            <a:solidFill>
              <a:srgbClr val="00B050"/>
            </a:solidFill>
          </c:spPr>
          <c:cat>
            <c:numRef>
              <c:f>Federal114132!$J$2:$L$2</c:f>
              <c:numCache>
                <c:formatCode>General</c:formatCode>
                <c:ptCount val="3"/>
                <c:pt idx="0">
                  <c:v>1930</c:v>
                </c:pt>
                <c:pt idx="1">
                  <c:v>1970</c:v>
                </c:pt>
                <c:pt idx="2">
                  <c:v>2010</c:v>
                </c:pt>
              </c:numCache>
            </c:numRef>
          </c:cat>
          <c:val>
            <c:numRef>
              <c:f>Federal114132!$J$5:$L$5</c:f>
              <c:numCache>
                <c:formatCode>General</c:formatCode>
                <c:ptCount val="3"/>
                <c:pt idx="0">
                  <c:v>3327</c:v>
                </c:pt>
                <c:pt idx="1">
                  <c:v>2460</c:v>
                </c:pt>
                <c:pt idx="2">
                  <c:v>1250</c:v>
                </c:pt>
              </c:numCache>
            </c:numRef>
          </c:val>
        </c:ser>
        <c:ser>
          <c:idx val="3"/>
          <c:order val="3"/>
          <c:tx>
            <c:strRef>
              <c:f>Federal114132!$I$6</c:f>
              <c:strCache>
                <c:ptCount val="1"/>
                <c:pt idx="0">
                  <c:v>oats</c:v>
                </c:pt>
              </c:strCache>
            </c:strRef>
          </c:tx>
          <c:spPr>
            <a:solidFill>
              <a:srgbClr val="99FF33"/>
            </a:solidFill>
          </c:spPr>
          <c:cat>
            <c:numRef>
              <c:f>Federal114132!$J$2:$L$2</c:f>
              <c:numCache>
                <c:formatCode>General</c:formatCode>
                <c:ptCount val="3"/>
                <c:pt idx="0">
                  <c:v>1930</c:v>
                </c:pt>
                <c:pt idx="1">
                  <c:v>1970</c:v>
                </c:pt>
                <c:pt idx="2">
                  <c:v>2010</c:v>
                </c:pt>
              </c:numCache>
            </c:numRef>
          </c:cat>
          <c:val>
            <c:numRef>
              <c:f>Federal114132!$J$6:$L$6</c:f>
              <c:numCache>
                <c:formatCode>General</c:formatCode>
                <c:ptCount val="3"/>
                <c:pt idx="0">
                  <c:v>6347</c:v>
                </c:pt>
                <c:pt idx="1">
                  <c:v>2751</c:v>
                </c:pt>
                <c:pt idx="2">
                  <c:v>195</c:v>
                </c:pt>
              </c:numCache>
            </c:numRef>
          </c:val>
        </c:ser>
        <c:overlap val="100"/>
        <c:axId val="49267840"/>
        <c:axId val="49269376"/>
      </c:barChart>
      <c:catAx>
        <c:axId val="49267840"/>
        <c:scaling>
          <c:orientation val="minMax"/>
        </c:scaling>
        <c:axPos val="b"/>
        <c:numFmt formatCode="General" sourceLinked="1"/>
        <c:tickLblPos val="nextTo"/>
        <c:txPr>
          <a:bodyPr/>
          <a:lstStyle/>
          <a:p>
            <a:pPr>
              <a:defRPr sz="1200" b="1" i="0" baseline="0">
                <a:latin typeface="Arial" pitchFamily="34" charset="0"/>
                <a:cs typeface="Arial" pitchFamily="34" charset="0"/>
              </a:defRPr>
            </a:pPr>
            <a:endParaRPr lang="en-US"/>
          </a:p>
        </c:txPr>
        <c:crossAx val="49269376"/>
        <c:crosses val="autoZero"/>
        <c:auto val="1"/>
        <c:lblAlgn val="ctr"/>
        <c:lblOffset val="100"/>
      </c:catAx>
      <c:valAx>
        <c:axId val="49269376"/>
        <c:scaling>
          <c:orientation val="minMax"/>
        </c:scaling>
        <c:axPos val="l"/>
        <c:majorGridlines/>
        <c:title>
          <c:tx>
            <c:rich>
              <a:bodyPr rot="-5400000" vert="horz"/>
              <a:lstStyle/>
              <a:p>
                <a:pPr>
                  <a:defRPr sz="1100">
                    <a:latin typeface="Arial" pitchFamily="34" charset="0"/>
                    <a:cs typeface="Arial" pitchFamily="34" charset="0"/>
                  </a:defRPr>
                </a:pPr>
                <a:r>
                  <a:rPr lang="en-US" sz="1100">
                    <a:latin typeface="Arial" pitchFamily="34" charset="0"/>
                    <a:cs typeface="Arial" pitchFamily="34" charset="0"/>
                  </a:rPr>
                  <a:t>Acres of Crop - thousands</a:t>
                </a:r>
              </a:p>
            </c:rich>
          </c:tx>
          <c:layout/>
        </c:title>
        <c:numFmt formatCode="#,##0" sourceLinked="0"/>
        <c:tickLblPos val="nextTo"/>
        <c:txPr>
          <a:bodyPr/>
          <a:lstStyle/>
          <a:p>
            <a:pPr>
              <a:defRPr sz="1100" b="1" i="0" baseline="0">
                <a:latin typeface="Arial" pitchFamily="34" charset="0"/>
                <a:cs typeface="Arial" pitchFamily="34" charset="0"/>
              </a:defRPr>
            </a:pPr>
            <a:endParaRPr lang="en-US"/>
          </a:p>
        </c:txPr>
        <c:crossAx val="49267840"/>
        <c:crosses val="autoZero"/>
        <c:crossBetween val="between"/>
      </c:valAx>
    </c:plotArea>
    <c:legend>
      <c:legendPos val="r"/>
      <c:layout/>
      <c:txPr>
        <a:bodyPr/>
        <a:lstStyle/>
        <a:p>
          <a:pPr>
            <a:defRPr sz="1400">
              <a:latin typeface="Arial" pitchFamily="34" charset="0"/>
              <a:cs typeface="Arial" pitchFamily="34" charset="0"/>
            </a:defRPr>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Sheet1!$B$4</c:f>
              <c:strCache>
                <c:ptCount val="1"/>
                <c:pt idx="0">
                  <c:v>Annual Discharge</c:v>
                </c:pt>
              </c:strCache>
            </c:strRef>
          </c:tx>
          <c:spPr>
            <a:ln w="28575">
              <a:noFill/>
            </a:ln>
          </c:spPr>
          <c:marker>
            <c:spPr>
              <a:solidFill>
                <a:srgbClr val="1F497D">
                  <a:lumMod val="75000"/>
                </a:srgbClr>
              </a:solidFill>
            </c:spPr>
          </c:marker>
          <c:xVal>
            <c:numRef>
              <c:f>Sheet1!$A$5:$A$111</c:f>
              <c:numCache>
                <c:formatCode>General</c:formatCode>
                <c:ptCount val="107"/>
                <c:pt idx="0">
                  <c:v>1903</c:v>
                </c:pt>
                <c:pt idx="1">
                  <c:v>1904</c:v>
                </c:pt>
                <c:pt idx="2">
                  <c:v>1905</c:v>
                </c:pt>
                <c:pt idx="3">
                  <c:v>1906</c:v>
                </c:pt>
                <c:pt idx="4">
                  <c:v>1907</c:v>
                </c:pt>
                <c:pt idx="5">
                  <c:v>1908</c:v>
                </c:pt>
                <c:pt idx="6">
                  <c:v>1909</c:v>
                </c:pt>
                <c:pt idx="7">
                  <c:v>1910</c:v>
                </c:pt>
                <c:pt idx="8">
                  <c:v>1911</c:v>
                </c:pt>
                <c:pt idx="9">
                  <c:v>1912</c:v>
                </c:pt>
                <c:pt idx="10">
                  <c:v>1913</c:v>
                </c:pt>
                <c:pt idx="11">
                  <c:v>1914</c:v>
                </c:pt>
                <c:pt idx="12">
                  <c:v>1915</c:v>
                </c:pt>
                <c:pt idx="13">
                  <c:v>1916</c:v>
                </c:pt>
                <c:pt idx="14">
                  <c:v>1917</c:v>
                </c:pt>
                <c:pt idx="15">
                  <c:v>1918</c:v>
                </c:pt>
                <c:pt idx="16">
                  <c:v>1919</c:v>
                </c:pt>
                <c:pt idx="17">
                  <c:v>1920</c:v>
                </c:pt>
                <c:pt idx="18">
                  <c:v>1921</c:v>
                </c:pt>
                <c:pt idx="19">
                  <c:v>1922</c:v>
                </c:pt>
                <c:pt idx="20">
                  <c:v>1923</c:v>
                </c:pt>
                <c:pt idx="21">
                  <c:v>1924</c:v>
                </c:pt>
                <c:pt idx="22">
                  <c:v>1925</c:v>
                </c:pt>
                <c:pt idx="23">
                  <c:v>1926</c:v>
                </c:pt>
                <c:pt idx="24">
                  <c:v>1927</c:v>
                </c:pt>
                <c:pt idx="25">
                  <c:v>1928</c:v>
                </c:pt>
                <c:pt idx="26">
                  <c:v>1929</c:v>
                </c:pt>
                <c:pt idx="27">
                  <c:v>1930</c:v>
                </c:pt>
                <c:pt idx="28">
                  <c:v>1931</c:v>
                </c:pt>
                <c:pt idx="29">
                  <c:v>1932</c:v>
                </c:pt>
                <c:pt idx="30">
                  <c:v>1933</c:v>
                </c:pt>
                <c:pt idx="31">
                  <c:v>1934</c:v>
                </c:pt>
                <c:pt idx="32">
                  <c:v>1935</c:v>
                </c:pt>
                <c:pt idx="33">
                  <c:v>1936</c:v>
                </c:pt>
                <c:pt idx="34">
                  <c:v>1937</c:v>
                </c:pt>
                <c:pt idx="35">
                  <c:v>1938</c:v>
                </c:pt>
                <c:pt idx="36">
                  <c:v>1939</c:v>
                </c:pt>
                <c:pt idx="37">
                  <c:v>1940</c:v>
                </c:pt>
                <c:pt idx="38">
                  <c:v>1941</c:v>
                </c:pt>
                <c:pt idx="39">
                  <c:v>1942</c:v>
                </c:pt>
                <c:pt idx="40">
                  <c:v>1943</c:v>
                </c:pt>
                <c:pt idx="41">
                  <c:v>1944</c:v>
                </c:pt>
                <c:pt idx="42">
                  <c:v>1945</c:v>
                </c:pt>
                <c:pt idx="43">
                  <c:v>1946</c:v>
                </c:pt>
                <c:pt idx="44">
                  <c:v>1947</c:v>
                </c:pt>
                <c:pt idx="45">
                  <c:v>1948</c:v>
                </c:pt>
                <c:pt idx="46">
                  <c:v>1949</c:v>
                </c:pt>
                <c:pt idx="47">
                  <c:v>1950</c:v>
                </c:pt>
                <c:pt idx="48">
                  <c:v>1951</c:v>
                </c:pt>
                <c:pt idx="49">
                  <c:v>1952</c:v>
                </c:pt>
                <c:pt idx="50">
                  <c:v>1953</c:v>
                </c:pt>
                <c:pt idx="51">
                  <c:v>1954</c:v>
                </c:pt>
                <c:pt idx="52">
                  <c:v>1955</c:v>
                </c:pt>
                <c:pt idx="53">
                  <c:v>1956</c:v>
                </c:pt>
                <c:pt idx="54">
                  <c:v>1957</c:v>
                </c:pt>
                <c:pt idx="55">
                  <c:v>1958</c:v>
                </c:pt>
                <c:pt idx="56">
                  <c:v>1959</c:v>
                </c:pt>
                <c:pt idx="57">
                  <c:v>1960</c:v>
                </c:pt>
                <c:pt idx="58">
                  <c:v>1961</c:v>
                </c:pt>
                <c:pt idx="59">
                  <c:v>1962</c:v>
                </c:pt>
                <c:pt idx="60">
                  <c:v>1963</c:v>
                </c:pt>
                <c:pt idx="61">
                  <c:v>1964</c:v>
                </c:pt>
                <c:pt idx="62">
                  <c:v>1965</c:v>
                </c:pt>
                <c:pt idx="63">
                  <c:v>1966</c:v>
                </c:pt>
                <c:pt idx="64">
                  <c:v>1967</c:v>
                </c:pt>
                <c:pt idx="65">
                  <c:v>1968</c:v>
                </c:pt>
                <c:pt idx="66">
                  <c:v>1969</c:v>
                </c:pt>
                <c:pt idx="67">
                  <c:v>1970</c:v>
                </c:pt>
                <c:pt idx="68">
                  <c:v>1971</c:v>
                </c:pt>
                <c:pt idx="69">
                  <c:v>1972</c:v>
                </c:pt>
                <c:pt idx="70">
                  <c:v>1973</c:v>
                </c:pt>
                <c:pt idx="71">
                  <c:v>1974</c:v>
                </c:pt>
                <c:pt idx="72">
                  <c:v>1975</c:v>
                </c:pt>
                <c:pt idx="73">
                  <c:v>1976</c:v>
                </c:pt>
                <c:pt idx="74">
                  <c:v>1977</c:v>
                </c:pt>
                <c:pt idx="75">
                  <c:v>1978</c:v>
                </c:pt>
                <c:pt idx="76">
                  <c:v>1979</c:v>
                </c:pt>
                <c:pt idx="77">
                  <c:v>1980</c:v>
                </c:pt>
                <c:pt idx="78">
                  <c:v>1981</c:v>
                </c:pt>
                <c:pt idx="79">
                  <c:v>1982</c:v>
                </c:pt>
                <c:pt idx="80">
                  <c:v>1983</c:v>
                </c:pt>
                <c:pt idx="81">
                  <c:v>1984</c:v>
                </c:pt>
                <c:pt idx="82">
                  <c:v>1985</c:v>
                </c:pt>
                <c:pt idx="83">
                  <c:v>1986</c:v>
                </c:pt>
                <c:pt idx="84">
                  <c:v>1987</c:v>
                </c:pt>
                <c:pt idx="85">
                  <c:v>1988</c:v>
                </c:pt>
                <c:pt idx="86">
                  <c:v>1989</c:v>
                </c:pt>
                <c:pt idx="87">
                  <c:v>1990</c:v>
                </c:pt>
                <c:pt idx="88">
                  <c:v>1991</c:v>
                </c:pt>
                <c:pt idx="89">
                  <c:v>1992</c:v>
                </c:pt>
                <c:pt idx="90">
                  <c:v>1993</c:v>
                </c:pt>
                <c:pt idx="91">
                  <c:v>1994</c:v>
                </c:pt>
                <c:pt idx="92">
                  <c:v>1995</c:v>
                </c:pt>
                <c:pt idx="93">
                  <c:v>1996</c:v>
                </c:pt>
                <c:pt idx="94">
                  <c:v>1997</c:v>
                </c:pt>
                <c:pt idx="95">
                  <c:v>1998</c:v>
                </c:pt>
                <c:pt idx="96">
                  <c:v>1999</c:v>
                </c:pt>
                <c:pt idx="97">
                  <c:v>2000</c:v>
                </c:pt>
                <c:pt idx="98">
                  <c:v>2001</c:v>
                </c:pt>
                <c:pt idx="99">
                  <c:v>2002</c:v>
                </c:pt>
                <c:pt idx="100">
                  <c:v>2003</c:v>
                </c:pt>
                <c:pt idx="101">
                  <c:v>2004</c:v>
                </c:pt>
                <c:pt idx="102">
                  <c:v>2005</c:v>
                </c:pt>
                <c:pt idx="103">
                  <c:v>2006</c:v>
                </c:pt>
                <c:pt idx="104">
                  <c:v>2007</c:v>
                </c:pt>
                <c:pt idx="105">
                  <c:v>2008</c:v>
                </c:pt>
                <c:pt idx="106">
                  <c:v>2009</c:v>
                </c:pt>
              </c:numCache>
            </c:numRef>
          </c:xVal>
          <c:yVal>
            <c:numRef>
              <c:f>Sheet1!$B$5:$B$111</c:f>
              <c:numCache>
                <c:formatCode>General</c:formatCode>
                <c:ptCount val="107"/>
                <c:pt idx="0">
                  <c:v>5571</c:v>
                </c:pt>
                <c:pt idx="1">
                  <c:v>2527</c:v>
                </c:pt>
                <c:pt idx="2">
                  <c:v>3127</c:v>
                </c:pt>
                <c:pt idx="3">
                  <c:v>3621</c:v>
                </c:pt>
                <c:pt idx="4">
                  <c:v>4070</c:v>
                </c:pt>
                <c:pt idx="5">
                  <c:v>3419</c:v>
                </c:pt>
                <c:pt idx="6">
                  <c:v>3921</c:v>
                </c:pt>
                <c:pt idx="7">
                  <c:v>2731</c:v>
                </c:pt>
                <c:pt idx="8">
                  <c:v>1248</c:v>
                </c:pt>
                <c:pt idx="9">
                  <c:v>3312</c:v>
                </c:pt>
                <c:pt idx="10">
                  <c:v>2343</c:v>
                </c:pt>
                <c:pt idx="11">
                  <c:v>1681</c:v>
                </c:pt>
                <c:pt idx="12">
                  <c:v>5460</c:v>
                </c:pt>
                <c:pt idx="13">
                  <c:v>4438</c:v>
                </c:pt>
                <c:pt idx="14">
                  <c:v>3066</c:v>
                </c:pt>
                <c:pt idx="15">
                  <c:v>3190</c:v>
                </c:pt>
                <c:pt idx="16">
                  <c:v>4338</c:v>
                </c:pt>
                <c:pt idx="17">
                  <c:v>3430</c:v>
                </c:pt>
                <c:pt idx="18">
                  <c:v>2832</c:v>
                </c:pt>
                <c:pt idx="19">
                  <c:v>2561</c:v>
                </c:pt>
                <c:pt idx="20">
                  <c:v>1555</c:v>
                </c:pt>
                <c:pt idx="21">
                  <c:v>3191</c:v>
                </c:pt>
                <c:pt idx="22">
                  <c:v>1742</c:v>
                </c:pt>
                <c:pt idx="23">
                  <c:v>1891</c:v>
                </c:pt>
                <c:pt idx="24">
                  <c:v>3166</c:v>
                </c:pt>
                <c:pt idx="25">
                  <c:v>3176</c:v>
                </c:pt>
                <c:pt idx="26">
                  <c:v>5215</c:v>
                </c:pt>
                <c:pt idx="27">
                  <c:v>1773</c:v>
                </c:pt>
                <c:pt idx="28">
                  <c:v>795.1</c:v>
                </c:pt>
                <c:pt idx="29">
                  <c:v>3903</c:v>
                </c:pt>
                <c:pt idx="30">
                  <c:v>2613</c:v>
                </c:pt>
                <c:pt idx="31">
                  <c:v>689.4</c:v>
                </c:pt>
                <c:pt idx="32">
                  <c:v>2571</c:v>
                </c:pt>
                <c:pt idx="33">
                  <c:v>2559</c:v>
                </c:pt>
                <c:pt idx="34">
                  <c:v>3340</c:v>
                </c:pt>
                <c:pt idx="35">
                  <c:v>2718</c:v>
                </c:pt>
                <c:pt idx="36">
                  <c:v>2341</c:v>
                </c:pt>
                <c:pt idx="37">
                  <c:v>1143</c:v>
                </c:pt>
                <c:pt idx="38">
                  <c:v>3015</c:v>
                </c:pt>
                <c:pt idx="39">
                  <c:v>5210</c:v>
                </c:pt>
                <c:pt idx="40">
                  <c:v>3635</c:v>
                </c:pt>
                <c:pt idx="41">
                  <c:v>3666</c:v>
                </c:pt>
                <c:pt idx="42">
                  <c:v>4682</c:v>
                </c:pt>
                <c:pt idx="43">
                  <c:v>3568</c:v>
                </c:pt>
                <c:pt idx="44">
                  <c:v>5426</c:v>
                </c:pt>
                <c:pt idx="45">
                  <c:v>2686</c:v>
                </c:pt>
                <c:pt idx="46">
                  <c:v>2369</c:v>
                </c:pt>
                <c:pt idx="47">
                  <c:v>2656</c:v>
                </c:pt>
                <c:pt idx="48">
                  <c:v>6352</c:v>
                </c:pt>
                <c:pt idx="49">
                  <c:v>4020</c:v>
                </c:pt>
                <c:pt idx="50">
                  <c:v>2447</c:v>
                </c:pt>
                <c:pt idx="51">
                  <c:v>2210</c:v>
                </c:pt>
                <c:pt idx="52">
                  <c:v>1830</c:v>
                </c:pt>
                <c:pt idx="53">
                  <c:v>930.7</c:v>
                </c:pt>
                <c:pt idx="54">
                  <c:v>1176</c:v>
                </c:pt>
                <c:pt idx="55">
                  <c:v>1195</c:v>
                </c:pt>
                <c:pt idx="56">
                  <c:v>2589</c:v>
                </c:pt>
                <c:pt idx="57">
                  <c:v>4311</c:v>
                </c:pt>
                <c:pt idx="58">
                  <c:v>3637</c:v>
                </c:pt>
                <c:pt idx="59">
                  <c:v>5053</c:v>
                </c:pt>
                <c:pt idx="60">
                  <c:v>3018</c:v>
                </c:pt>
                <c:pt idx="61">
                  <c:v>1241</c:v>
                </c:pt>
                <c:pt idx="62">
                  <c:v>4908</c:v>
                </c:pt>
                <c:pt idx="63">
                  <c:v>4946</c:v>
                </c:pt>
                <c:pt idx="64">
                  <c:v>2154</c:v>
                </c:pt>
                <c:pt idx="65">
                  <c:v>2437</c:v>
                </c:pt>
                <c:pt idx="66">
                  <c:v>6951</c:v>
                </c:pt>
                <c:pt idx="67">
                  <c:v>2573</c:v>
                </c:pt>
                <c:pt idx="68">
                  <c:v>4769</c:v>
                </c:pt>
                <c:pt idx="69">
                  <c:v>3005</c:v>
                </c:pt>
                <c:pt idx="70">
                  <c:v>8415</c:v>
                </c:pt>
                <c:pt idx="71">
                  <c:v>6396</c:v>
                </c:pt>
                <c:pt idx="72">
                  <c:v>4408</c:v>
                </c:pt>
                <c:pt idx="73">
                  <c:v>2233</c:v>
                </c:pt>
                <c:pt idx="74">
                  <c:v>942.7</c:v>
                </c:pt>
                <c:pt idx="75">
                  <c:v>3768</c:v>
                </c:pt>
                <c:pt idx="76">
                  <c:v>6445</c:v>
                </c:pt>
                <c:pt idx="77">
                  <c:v>4938</c:v>
                </c:pt>
                <c:pt idx="78">
                  <c:v>3610</c:v>
                </c:pt>
                <c:pt idx="79">
                  <c:v>6043</c:v>
                </c:pt>
                <c:pt idx="80">
                  <c:v>9430</c:v>
                </c:pt>
                <c:pt idx="81">
                  <c:v>8219</c:v>
                </c:pt>
                <c:pt idx="82">
                  <c:v>2983</c:v>
                </c:pt>
                <c:pt idx="83">
                  <c:v>5665</c:v>
                </c:pt>
                <c:pt idx="84">
                  <c:v>3770</c:v>
                </c:pt>
                <c:pt idx="85">
                  <c:v>1729</c:v>
                </c:pt>
                <c:pt idx="86">
                  <c:v>996.9</c:v>
                </c:pt>
                <c:pt idx="87">
                  <c:v>4617</c:v>
                </c:pt>
                <c:pt idx="88">
                  <c:v>7230</c:v>
                </c:pt>
                <c:pt idx="89">
                  <c:v>6030</c:v>
                </c:pt>
                <c:pt idx="90">
                  <c:v>15130</c:v>
                </c:pt>
                <c:pt idx="91">
                  <c:v>4722</c:v>
                </c:pt>
                <c:pt idx="92">
                  <c:v>4942</c:v>
                </c:pt>
                <c:pt idx="93">
                  <c:v>2981</c:v>
                </c:pt>
                <c:pt idx="94">
                  <c:v>4746</c:v>
                </c:pt>
                <c:pt idx="95">
                  <c:v>5951</c:v>
                </c:pt>
                <c:pt idx="96">
                  <c:v>8452</c:v>
                </c:pt>
                <c:pt idx="97">
                  <c:v>3753</c:v>
                </c:pt>
                <c:pt idx="98">
                  <c:v>6055</c:v>
                </c:pt>
                <c:pt idx="99">
                  <c:v>2635</c:v>
                </c:pt>
                <c:pt idx="100">
                  <c:v>3134</c:v>
                </c:pt>
                <c:pt idx="101">
                  <c:v>5251</c:v>
                </c:pt>
                <c:pt idx="102">
                  <c:v>4108</c:v>
                </c:pt>
                <c:pt idx="103">
                  <c:v>3815</c:v>
                </c:pt>
                <c:pt idx="104">
                  <c:v>6311</c:v>
                </c:pt>
                <c:pt idx="105">
                  <c:v>11250</c:v>
                </c:pt>
                <c:pt idx="106">
                  <c:v>5401</c:v>
                </c:pt>
              </c:numCache>
            </c:numRef>
          </c:yVal>
        </c:ser>
        <c:axId val="73312896"/>
        <c:axId val="73675520"/>
      </c:scatterChart>
      <c:valAx>
        <c:axId val="73312896"/>
        <c:scaling>
          <c:orientation val="minMax"/>
        </c:scaling>
        <c:axPos val="b"/>
        <c:numFmt formatCode="@" sourceLinked="0"/>
        <c:tickLblPos val="nextTo"/>
        <c:txPr>
          <a:bodyPr/>
          <a:lstStyle/>
          <a:p>
            <a:pPr>
              <a:defRPr sz="1200" b="1">
                <a:latin typeface="Arial" pitchFamily="34" charset="0"/>
                <a:cs typeface="Arial" pitchFamily="34" charset="0"/>
              </a:defRPr>
            </a:pPr>
            <a:endParaRPr lang="en-US"/>
          </a:p>
        </c:txPr>
        <c:crossAx val="73675520"/>
        <c:crosses val="autoZero"/>
        <c:crossBetween val="midCat"/>
      </c:valAx>
      <c:valAx>
        <c:axId val="73675520"/>
        <c:scaling>
          <c:orientation val="minMax"/>
        </c:scaling>
        <c:axPos val="l"/>
        <c:majorGridlines/>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Annual Flow - CFS</a:t>
                </a:r>
              </a:p>
            </c:rich>
          </c:tx>
          <c:layout/>
        </c:title>
        <c:numFmt formatCode="#,##0" sourceLinked="0"/>
        <c:tickLblPos val="nextTo"/>
        <c:txPr>
          <a:bodyPr/>
          <a:lstStyle/>
          <a:p>
            <a:pPr>
              <a:defRPr sz="1200" b="1">
                <a:latin typeface="Arial" pitchFamily="34" charset="0"/>
                <a:cs typeface="Arial" pitchFamily="34" charset="0"/>
              </a:defRPr>
            </a:pPr>
            <a:endParaRPr lang="en-US"/>
          </a:p>
        </c:txPr>
        <c:crossAx val="73312896"/>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1BF3D-866B-43FB-8422-97C0C9F245FD}" type="datetimeFigureOut">
              <a:rPr lang="en-US" smtClean="0"/>
              <a:pPr/>
              <a:t>5/27/2010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15D55-8A69-4621-8B6C-D6F4EC0544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Iowa</a:t>
            </a:r>
            <a:r>
              <a:rPr lang="en-US" baseline="0" dirty="0" smtClean="0"/>
              <a:t> River at Iowa City,  we have had some very large events in the past - prior to the Coralville Dam being put in place in the 1958.  Note all of the peak flows since then (except for 1993 and 2008) have been below about 15000 </a:t>
            </a:r>
            <a:r>
              <a:rPr lang="en-US" baseline="0" dirty="0" err="1" smtClean="0"/>
              <a:t>cfs</a:t>
            </a:r>
            <a:r>
              <a:rPr lang="en-US" baseline="0" dirty="0" smtClean="0"/>
              <a:t>.  Also note the peaks in 93 and 08 are 30K and 40 K respectively.</a:t>
            </a:r>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looking at the Iowa River up stream at Marengo, since 1958 there have been 10 times the flows have exceeded 20K.  And in 1993 nearly 40k (less then 30k at IC) and in 2008 over 50 K (about 40K in IC).</a:t>
            </a:r>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Sponge is a great teacher.  It will absorb water until it is saturated,</a:t>
            </a:r>
            <a:r>
              <a:rPr lang="en-US" baseline="0" dirty="0" smtClean="0"/>
              <a:t> after which added water runs off (or through).  Changing the surface by covering it with a paper towel (for example) reduces the rate at which water applied to the surface can enter (infiltrate).  Even a bare sponge has its limits – if water is applied too fast, the sponge cannot absorb (infiltrate) all that is applied.</a:t>
            </a:r>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B31BE7-D159-49EA-ADF6-8B56A36EB955}"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nearly doubling of row crops from the 1930s</a:t>
            </a:r>
            <a:r>
              <a:rPr lang="en-US" baseline="0" dirty="0" smtClean="0"/>
              <a:t> to present time.  Much of this change has come at the expense or loss of small grains that are planted and start growing in very early spring.  Note even the change in the past 40 years.</a:t>
            </a:r>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Butler county is entirely</a:t>
            </a:r>
            <a:r>
              <a:rPr lang="en-US" baseline="0" dirty="0" smtClean="0"/>
              <a:t> in the Cedar River watershed.  Note the very high predominance of corn and soybeans in the county.</a:t>
            </a:r>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34" charset="0"/>
              </a:rPr>
              <a:t>Empirical data indicates frequency of heavy rainfall events (those driving soil erosion losses and water degradation) have increased 26% in the Central US from 1970 to 2002.</a:t>
            </a:r>
          </a:p>
        </p:txBody>
      </p:sp>
      <p:sp>
        <p:nvSpPr>
          <p:cNvPr id="54276" name="Slide Number Placeholder 3"/>
          <p:cNvSpPr>
            <a:spLocks noGrp="1"/>
          </p:cNvSpPr>
          <p:nvPr>
            <p:ph type="sldNum" sz="quarter" idx="5"/>
          </p:nvPr>
        </p:nvSpPr>
        <p:spPr>
          <a:noFill/>
        </p:spPr>
        <p:txBody>
          <a:bodyPr/>
          <a:lstStyle/>
          <a:p>
            <a:fld id="{6AFC909E-0E54-4998-AB8F-67B6B38B65FF}"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increasing trend in</a:t>
            </a:r>
            <a:r>
              <a:rPr lang="en-US" baseline="0" dirty="0" smtClean="0"/>
              <a:t> average annual flow in the Cedar River since about 1940.  This would appear to have occurred with increasing rainfall along with increasing conversion to row crops.</a:t>
            </a:r>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interesting to note that the Peak flow rates by year</a:t>
            </a:r>
            <a:r>
              <a:rPr lang="en-US" baseline="0" dirty="0" smtClean="0"/>
              <a:t> have not changed nearly as much (if at all) over the same time period.  Also note, the extreme nature of the 2008 event (nearly double) as compared to any event in recorded history.</a:t>
            </a:r>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908C65E-2928-4249-A4FB-361A8F1D5A3E}" type="datetimeFigureOut">
              <a:rPr lang="en-US" smtClean="0"/>
              <a:pPr/>
              <a:t>5/27/2010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8C875DC-A921-46CB-8DE3-70E2807783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08C65E-2928-4249-A4FB-361A8F1D5A3E}" type="datetimeFigureOut">
              <a:rPr lang="en-US" smtClean="0"/>
              <a:pPr/>
              <a:t>5/27/2010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08C65E-2928-4249-A4FB-361A8F1D5A3E}" type="datetimeFigureOut">
              <a:rPr lang="en-US" smtClean="0"/>
              <a:pPr/>
              <a:t>5/27/2010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08C65E-2928-4249-A4FB-361A8F1D5A3E}" type="datetimeFigureOut">
              <a:rPr lang="en-US" smtClean="0"/>
              <a:pPr/>
              <a:t>5/27/2010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08C65E-2928-4249-A4FB-361A8F1D5A3E}" type="datetimeFigureOut">
              <a:rPr lang="en-US" smtClean="0"/>
              <a:pPr/>
              <a:t>5/27/2010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875DC-A921-46CB-8DE3-70E2807783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08C65E-2928-4249-A4FB-361A8F1D5A3E}" type="datetimeFigureOut">
              <a:rPr lang="en-US" smtClean="0"/>
              <a:pPr/>
              <a:t>5/27/2010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08C65E-2928-4249-A4FB-361A8F1D5A3E}" type="datetimeFigureOut">
              <a:rPr lang="en-US" smtClean="0"/>
              <a:pPr/>
              <a:t>5/27/2010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08C65E-2928-4249-A4FB-361A8F1D5A3E}" type="datetimeFigureOut">
              <a:rPr lang="en-US" smtClean="0"/>
              <a:pPr/>
              <a:t>5/27/2010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8C65E-2928-4249-A4FB-361A8F1D5A3E}" type="datetimeFigureOut">
              <a:rPr lang="en-US" smtClean="0"/>
              <a:pPr/>
              <a:t>5/27/2010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08C65E-2928-4249-A4FB-361A8F1D5A3E}" type="datetimeFigureOut">
              <a:rPr lang="en-US" smtClean="0"/>
              <a:pPr/>
              <a:t>5/27/2010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08C65E-2928-4249-A4FB-361A8F1D5A3E}" type="datetimeFigureOut">
              <a:rPr lang="en-US" smtClean="0"/>
              <a:pPr/>
              <a:t>5/27/2010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8C875DC-A921-46CB-8DE3-70E2807783E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08C65E-2928-4249-A4FB-361A8F1D5A3E}" type="datetimeFigureOut">
              <a:rPr lang="en-US" smtClean="0"/>
              <a:pPr/>
              <a:t>5/27/2010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8C875DC-A921-46CB-8DE3-70E2807783E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382000" cy="2133600"/>
          </a:xfrm>
        </p:spPr>
        <p:txBody>
          <a:bodyPr>
            <a:normAutofit/>
          </a:bodyPr>
          <a:lstStyle/>
          <a:p>
            <a:pPr algn="ctr"/>
            <a:r>
              <a:rPr lang="en-US" sz="5400" dirty="0" smtClean="0"/>
              <a:t>Trends in Iowa Water Run-off </a:t>
            </a:r>
            <a:endParaRPr lang="en-US" sz="5400" dirty="0"/>
          </a:p>
        </p:txBody>
      </p:sp>
      <p:sp>
        <p:nvSpPr>
          <p:cNvPr id="3" name="Subtitle 2"/>
          <p:cNvSpPr>
            <a:spLocks noGrp="1"/>
          </p:cNvSpPr>
          <p:nvPr>
            <p:ph type="subTitle" idx="1"/>
          </p:nvPr>
        </p:nvSpPr>
        <p:spPr/>
        <p:txBody>
          <a:bodyPr/>
          <a:lstStyle/>
          <a:p>
            <a:pPr algn="ctr"/>
            <a:r>
              <a:rPr lang="en-US" dirty="0" smtClean="0"/>
              <a:t>Rick Cruse, </a:t>
            </a:r>
            <a:r>
              <a:rPr lang="en-US" dirty="0" smtClean="0"/>
              <a:t>Greg Brenneman, and Matt Helmers</a:t>
            </a:r>
            <a:endParaRPr lang="en-US" dirty="0" smtClean="0"/>
          </a:p>
          <a:p>
            <a:pPr algn="ctr"/>
            <a:r>
              <a:rPr lang="en-US" sz="2000" i="1" dirty="0" smtClean="0"/>
              <a:t>Iowa Water Center and Iowa State </a:t>
            </a:r>
            <a:r>
              <a:rPr lang="en-US" sz="2000" i="1" dirty="0" smtClean="0"/>
              <a:t>University Extension</a:t>
            </a:r>
            <a:endParaRPr lang="en-US" sz="20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80288"/>
          </a:xfrm>
        </p:spPr>
        <p:txBody>
          <a:bodyPr>
            <a:normAutofit fontScale="90000"/>
          </a:bodyPr>
          <a:lstStyle/>
          <a:p>
            <a:r>
              <a:rPr lang="en-US" dirty="0" smtClean="0"/>
              <a:t>Land Cover Trends	</a:t>
            </a:r>
            <a:endParaRPr lang="en-US" dirty="0"/>
          </a:p>
        </p:txBody>
      </p:sp>
      <p:sp>
        <p:nvSpPr>
          <p:cNvPr id="3" name="Content Placeholder 2"/>
          <p:cNvSpPr>
            <a:spLocks noGrp="1"/>
          </p:cNvSpPr>
          <p:nvPr>
            <p:ph idx="1"/>
          </p:nvPr>
        </p:nvSpPr>
        <p:spPr>
          <a:xfrm>
            <a:off x="457200" y="1447800"/>
            <a:ext cx="8229600" cy="4389120"/>
          </a:xfrm>
        </p:spPr>
        <p:txBody>
          <a:bodyPr/>
          <a:lstStyle/>
          <a:p>
            <a:r>
              <a:rPr lang="en-US" dirty="0" smtClean="0"/>
              <a:t>More row crops</a:t>
            </a:r>
          </a:p>
          <a:p>
            <a:r>
              <a:rPr lang="en-US" dirty="0" smtClean="0"/>
              <a:t>Row crops have lower infiltration rates</a:t>
            </a:r>
          </a:p>
          <a:p>
            <a:endParaRPr lang="en-US" dirty="0" smtClean="0"/>
          </a:p>
          <a:p>
            <a:endParaRPr lang="en-US" dirty="0"/>
          </a:p>
        </p:txBody>
      </p:sp>
      <p:pic>
        <p:nvPicPr>
          <p:cNvPr id="4" name="Picture 5"/>
          <p:cNvPicPr>
            <a:picLocks noChangeAspect="1" noChangeArrowheads="1"/>
          </p:cNvPicPr>
          <p:nvPr/>
        </p:nvPicPr>
        <p:blipFill>
          <a:blip r:embed="rId2" cstate="print"/>
          <a:srcRect/>
          <a:stretch>
            <a:fillRect/>
          </a:stretch>
        </p:blipFill>
        <p:spPr bwMode="auto">
          <a:xfrm>
            <a:off x="1447800" y="2438400"/>
            <a:ext cx="5257800" cy="413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utler County.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 Drainage</a:t>
            </a:r>
            <a:endParaRPr lang="en-US" dirty="0"/>
          </a:p>
        </p:txBody>
      </p:sp>
      <p:sp>
        <p:nvSpPr>
          <p:cNvPr id="3" name="Content Placeholder 2"/>
          <p:cNvSpPr>
            <a:spLocks noGrp="1"/>
          </p:cNvSpPr>
          <p:nvPr>
            <p:ph idx="1"/>
          </p:nvPr>
        </p:nvSpPr>
        <p:spPr/>
        <p:txBody>
          <a:bodyPr/>
          <a:lstStyle/>
          <a:p>
            <a:r>
              <a:rPr lang="en-US" dirty="0" smtClean="0"/>
              <a:t>Removes water from saturated ‘sponge’</a:t>
            </a:r>
          </a:p>
          <a:p>
            <a:r>
              <a:rPr lang="en-US" dirty="0" smtClean="0"/>
              <a:t>Creates storage space for subsequent rainfall</a:t>
            </a:r>
          </a:p>
          <a:p>
            <a:r>
              <a:rPr lang="en-US" dirty="0" smtClean="0"/>
              <a:t>Reduces runoff for repetitive storms when soil profile is full or nearly full</a:t>
            </a:r>
            <a:endParaRPr lang="en-US" dirty="0"/>
          </a:p>
        </p:txBody>
      </p:sp>
      <p:pic>
        <p:nvPicPr>
          <p:cNvPr id="21506" name="Picture 2" descr="http://www.jcswcd.org/images/conroytileoutlet.jpg"/>
          <p:cNvPicPr>
            <a:picLocks noChangeAspect="1" noChangeArrowheads="1"/>
          </p:cNvPicPr>
          <p:nvPr/>
        </p:nvPicPr>
        <p:blipFill>
          <a:blip r:embed="rId2" cstate="print"/>
          <a:srcRect/>
          <a:stretch>
            <a:fillRect/>
          </a:stretch>
        </p:blipFill>
        <p:spPr bwMode="auto">
          <a:xfrm>
            <a:off x="3429000" y="4038600"/>
            <a:ext cx="1866900" cy="248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5"/>
          <p:cNvGraphicFramePr>
            <a:graphicFrameLocks noChangeAspect="1"/>
          </p:cNvGraphicFramePr>
          <p:nvPr/>
        </p:nvGraphicFramePr>
        <p:xfrm>
          <a:off x="805951" y="685800"/>
          <a:ext cx="8130069" cy="5791200"/>
        </p:xfrm>
        <a:graphic>
          <a:graphicData uri="http://schemas.openxmlformats.org/presentationml/2006/ole">
            <p:oleObj spid="_x0000_s30722" name="SPW 10.0 Graph" r:id="rId3" imgW="8182800" imgH="610452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ChangeArrowheads="1"/>
          </p:cNvSpPr>
          <p:nvPr/>
        </p:nvSpPr>
        <p:spPr bwMode="auto">
          <a:xfrm>
            <a:off x="2514600" y="4572000"/>
            <a:ext cx="4114800" cy="609600"/>
          </a:xfrm>
          <a:prstGeom prst="rect">
            <a:avLst/>
          </a:prstGeom>
          <a:noFill/>
          <a:ln w="9525">
            <a:solidFill>
              <a:schemeClr val="bg1"/>
            </a:solidFill>
            <a:miter lim="800000"/>
            <a:headEnd/>
            <a:tailEnd/>
          </a:ln>
        </p:spPr>
        <p:txBody>
          <a:bodyPr wrap="none" anchor="ctr"/>
          <a:lstStyle/>
          <a:p>
            <a:pPr eaLnBrk="0" hangingPunct="0"/>
            <a:endParaRPr lang="en-US"/>
          </a:p>
        </p:txBody>
      </p:sp>
      <p:sp>
        <p:nvSpPr>
          <p:cNvPr id="58381" name="Rectangle 13"/>
          <p:cNvSpPr>
            <a:spLocks noChangeArrowheads="1"/>
          </p:cNvSpPr>
          <p:nvPr/>
        </p:nvSpPr>
        <p:spPr bwMode="auto">
          <a:xfrm>
            <a:off x="457200" y="0"/>
            <a:ext cx="8229600" cy="1139825"/>
          </a:xfrm>
          <a:prstGeom prst="rect">
            <a:avLst/>
          </a:prstGeom>
          <a:noFill/>
          <a:ln w="9525">
            <a:noFill/>
            <a:miter lim="800000"/>
            <a:headEnd/>
            <a:tailEnd/>
          </a:ln>
          <a:effectLst/>
        </p:spPr>
        <p:txBody>
          <a:bodyPr anchor="ctr" anchorCtr="1"/>
          <a:lstStyle/>
          <a:p>
            <a:pPr algn="ctr">
              <a:defRPr/>
            </a:pPr>
            <a:r>
              <a:rPr lang="en-US" sz="4400" dirty="0">
                <a:solidFill>
                  <a:schemeClr val="tx2"/>
                </a:solidFill>
                <a:effectLst>
                  <a:outerShdw blurRad="38100" dist="38100" dir="2700000" algn="tl">
                    <a:srgbClr val="000000"/>
                  </a:outerShdw>
                </a:effectLst>
                <a:latin typeface="Arial" charset="0"/>
              </a:rPr>
              <a:t>Trends in Precipitation</a:t>
            </a:r>
          </a:p>
        </p:txBody>
      </p:sp>
      <p:pic>
        <p:nvPicPr>
          <p:cNvPr id="58382" name="Picture 14"/>
          <p:cNvPicPr>
            <a:picLocks noChangeAspect="1" noChangeArrowheads="1"/>
          </p:cNvPicPr>
          <p:nvPr/>
        </p:nvPicPr>
        <p:blipFill>
          <a:blip r:embed="rId3" cstate="print"/>
          <a:srcRect/>
          <a:stretch>
            <a:fillRect/>
          </a:stretch>
        </p:blipFill>
        <p:spPr bwMode="auto">
          <a:xfrm>
            <a:off x="1552382" y="838200"/>
            <a:ext cx="5475295" cy="3886200"/>
          </a:xfrm>
          <a:prstGeom prst="rect">
            <a:avLst/>
          </a:prstGeom>
          <a:noFill/>
          <a:ln w="9525">
            <a:noFill/>
            <a:miter lim="800000"/>
            <a:headEnd/>
            <a:tailEnd/>
          </a:ln>
        </p:spPr>
      </p:pic>
      <p:pic>
        <p:nvPicPr>
          <p:cNvPr id="58383" name="Picture 15"/>
          <p:cNvPicPr>
            <a:picLocks noChangeAspect="1" noChangeArrowheads="1"/>
          </p:cNvPicPr>
          <p:nvPr/>
        </p:nvPicPr>
        <p:blipFill>
          <a:blip r:embed="rId4" cstate="print"/>
          <a:srcRect/>
          <a:stretch>
            <a:fillRect/>
          </a:stretch>
        </p:blipFill>
        <p:spPr bwMode="auto">
          <a:xfrm>
            <a:off x="2133600" y="4631779"/>
            <a:ext cx="4572000" cy="1540422"/>
          </a:xfrm>
          <a:prstGeom prst="rect">
            <a:avLst/>
          </a:prstGeom>
          <a:noFill/>
          <a:ln w="9525">
            <a:noFill/>
            <a:miter lim="800000"/>
            <a:headEnd/>
            <a:tailEnd/>
          </a:ln>
        </p:spPr>
      </p:pic>
      <p:sp>
        <p:nvSpPr>
          <p:cNvPr id="18438" name="Text Box 16"/>
          <p:cNvSpPr txBox="1">
            <a:spLocks noChangeArrowheads="1"/>
          </p:cNvSpPr>
          <p:nvPr/>
        </p:nvSpPr>
        <p:spPr bwMode="auto">
          <a:xfrm>
            <a:off x="1219200" y="6096000"/>
            <a:ext cx="7026275" cy="430887"/>
          </a:xfrm>
          <a:prstGeom prst="rect">
            <a:avLst/>
          </a:prstGeom>
          <a:noFill/>
          <a:ln w="9525">
            <a:noFill/>
            <a:miter lim="800000"/>
            <a:headEnd/>
            <a:tailEnd/>
          </a:ln>
        </p:spPr>
        <p:txBody>
          <a:bodyPr wrap="square">
            <a:spAutoFit/>
          </a:bodyPr>
          <a:lstStyle/>
          <a:p>
            <a:pPr eaLnBrk="0" hangingPunct="0"/>
            <a:r>
              <a:rPr lang="en-US" sz="1100" i="1" dirty="0" err="1"/>
              <a:t>Groisman</a:t>
            </a:r>
            <a:r>
              <a:rPr lang="en-US" sz="1100" i="1" dirty="0"/>
              <a:t>, </a:t>
            </a:r>
            <a:r>
              <a:rPr lang="en-US" sz="1100" i="1" dirty="0" err="1"/>
              <a:t>Pavel</a:t>
            </a:r>
            <a:r>
              <a:rPr lang="en-US" sz="1100" i="1" dirty="0"/>
              <a:t> </a:t>
            </a:r>
            <a:r>
              <a:rPr lang="en-US" sz="1100" i="1" dirty="0" err="1"/>
              <a:t>Ya</a:t>
            </a:r>
            <a:r>
              <a:rPr lang="en-US" sz="1100" i="1" dirty="0"/>
              <a:t>., Richard W. Knight, David R. </a:t>
            </a:r>
            <a:r>
              <a:rPr lang="en-US" sz="1100" i="1" dirty="0" err="1"/>
              <a:t>Easterling</a:t>
            </a:r>
            <a:r>
              <a:rPr lang="en-US" sz="1100" i="1" dirty="0"/>
              <a:t>, Thomas R. </a:t>
            </a:r>
            <a:r>
              <a:rPr lang="en-US" sz="1100" i="1" dirty="0" err="1" smtClean="0"/>
              <a:t>Karl,Gabriele</a:t>
            </a:r>
            <a:r>
              <a:rPr lang="en-US" sz="1100" i="1" dirty="0" smtClean="0"/>
              <a:t> </a:t>
            </a:r>
            <a:r>
              <a:rPr lang="en-US" sz="1100" i="1" dirty="0"/>
              <a:t>C. </a:t>
            </a:r>
            <a:r>
              <a:rPr lang="en-US" sz="1100" i="1" dirty="0" err="1"/>
              <a:t>Hegerl</a:t>
            </a:r>
            <a:r>
              <a:rPr lang="en-US" sz="1100" i="1" dirty="0"/>
              <a:t>, and </a:t>
            </a:r>
            <a:r>
              <a:rPr lang="en-US" sz="1100" i="1" dirty="0" err="1"/>
              <a:t>Vyacheslav</a:t>
            </a:r>
            <a:r>
              <a:rPr lang="en-US" sz="1100" i="1" dirty="0"/>
              <a:t> N. </a:t>
            </a:r>
            <a:r>
              <a:rPr lang="en-US" sz="1100" i="1" dirty="0" err="1"/>
              <a:t>Razuvaev</a:t>
            </a:r>
            <a:r>
              <a:rPr lang="en-US" sz="1100" i="1" dirty="0"/>
              <a:t>. 2005.  Trends in intense </a:t>
            </a:r>
            <a:r>
              <a:rPr lang="en-US" sz="1100" i="1" dirty="0" smtClean="0"/>
              <a:t>precipitation </a:t>
            </a:r>
            <a:r>
              <a:rPr lang="en-US" sz="1100" i="1" dirty="0"/>
              <a:t>in the climate record.  J. of Climate.  18:1326-1350.</a:t>
            </a:r>
          </a:p>
        </p:txBody>
      </p:sp>
      <p:sp>
        <p:nvSpPr>
          <p:cNvPr id="58385" name="Line 17"/>
          <p:cNvSpPr>
            <a:spLocks noChangeShapeType="1"/>
          </p:cNvSpPr>
          <p:nvPr/>
        </p:nvSpPr>
        <p:spPr bwMode="auto">
          <a:xfrm>
            <a:off x="6172200" y="5181600"/>
            <a:ext cx="381000" cy="0"/>
          </a:xfrm>
          <a:prstGeom prst="line">
            <a:avLst/>
          </a:prstGeom>
          <a:noFill/>
          <a:ln w="28575">
            <a:solidFill>
              <a:srgbClr val="FF0000"/>
            </a:solidFill>
            <a:round/>
            <a:headEnd/>
            <a:tailEnd/>
          </a:ln>
        </p:spPr>
        <p:txBody>
          <a:bodyPr/>
          <a:lstStyle/>
          <a:p>
            <a:endParaRPr lang="en-US"/>
          </a:p>
        </p:txBody>
      </p:sp>
      <p:sp>
        <p:nvSpPr>
          <p:cNvPr id="58386" name="Line 18"/>
          <p:cNvSpPr>
            <a:spLocks noChangeShapeType="1"/>
          </p:cNvSpPr>
          <p:nvPr/>
        </p:nvSpPr>
        <p:spPr bwMode="auto">
          <a:xfrm>
            <a:off x="2667000" y="5334000"/>
            <a:ext cx="3810000" cy="0"/>
          </a:xfrm>
          <a:prstGeom prst="line">
            <a:avLst/>
          </a:prstGeom>
          <a:noFill/>
          <a:ln w="28575">
            <a:solidFill>
              <a:srgbClr val="FF0000"/>
            </a:solidFill>
            <a:round/>
            <a:headEnd/>
            <a:tailEnd/>
          </a:ln>
        </p:spPr>
        <p:txBody>
          <a:bodyPr/>
          <a:lstStyle/>
          <a:p>
            <a:endParaRPr lang="en-US"/>
          </a:p>
        </p:txBody>
      </p:sp>
      <p:sp>
        <p:nvSpPr>
          <p:cNvPr id="58387" name="Line 19"/>
          <p:cNvSpPr>
            <a:spLocks noChangeShapeType="1"/>
          </p:cNvSpPr>
          <p:nvPr/>
        </p:nvSpPr>
        <p:spPr bwMode="auto">
          <a:xfrm>
            <a:off x="2667000" y="5486400"/>
            <a:ext cx="3810000" cy="0"/>
          </a:xfrm>
          <a:prstGeom prst="line">
            <a:avLst/>
          </a:prstGeom>
          <a:noFill/>
          <a:ln w="28575">
            <a:solidFill>
              <a:srgbClr val="FF0000"/>
            </a:solidFill>
            <a:round/>
            <a:headEnd/>
            <a:tailEnd/>
          </a:ln>
        </p:spPr>
        <p:txBody>
          <a:bodyPr/>
          <a:lstStyle/>
          <a:p>
            <a:endParaRPr lang="en-US"/>
          </a:p>
        </p:txBody>
      </p:sp>
      <p:sp>
        <p:nvSpPr>
          <p:cNvPr id="58388" name="Line 20"/>
          <p:cNvSpPr>
            <a:spLocks noChangeShapeType="1"/>
          </p:cNvSpPr>
          <p:nvPr/>
        </p:nvSpPr>
        <p:spPr bwMode="auto">
          <a:xfrm>
            <a:off x="2667000" y="5638800"/>
            <a:ext cx="2895600" cy="0"/>
          </a:xfrm>
          <a:prstGeom prst="line">
            <a:avLst/>
          </a:prstGeom>
          <a:noFill/>
          <a:ln w="28575">
            <a:solidFill>
              <a:srgbClr val="FF0000"/>
            </a:solidFill>
            <a:round/>
            <a:headEnd/>
            <a:tailEnd/>
          </a:ln>
        </p:spPr>
        <p:txBody>
          <a:bodyPr/>
          <a:lstStyle/>
          <a:p>
            <a:endParaRPr lang="en-US"/>
          </a:p>
        </p:txBody>
      </p:sp>
      <p:pic>
        <p:nvPicPr>
          <p:cNvPr id="11" name="Picture 2" descr="http://ts2.mm.bing.net/images/thumbnail.aspx?q=1422964832961&amp;id=17837518aa4a5f8a27ce8a7f8c9c04c9&amp;url=http%3a%2f%2fwww.seo.com%2fwp-content%2fuploads%2f2009%2f03%2fpouring_water.jpg"/>
          <p:cNvPicPr>
            <a:picLocks noChangeAspect="1" noChangeArrowheads="1"/>
          </p:cNvPicPr>
          <p:nvPr/>
        </p:nvPicPr>
        <p:blipFill>
          <a:blip r:embed="rId5" cstate="print"/>
          <a:srcRect/>
          <a:stretch>
            <a:fillRect/>
          </a:stretch>
        </p:blipFill>
        <p:spPr bwMode="auto">
          <a:xfrm>
            <a:off x="533400" y="2743200"/>
            <a:ext cx="1019175" cy="1524001"/>
          </a:xfrm>
          <a:prstGeom prst="rect">
            <a:avLst/>
          </a:prstGeom>
          <a:noFill/>
        </p:spPr>
      </p:pic>
      <p:pic>
        <p:nvPicPr>
          <p:cNvPr id="12" name="Picture 4" descr="http://ts1.mm.bing.net/images/thumbnail.aspx?q=1438879127940&amp;id=73bc6f86c0b889118b260356984d66bc&amp;url=http%3a%2f%2fwww.kpud.org%2fwater%2fimg%2ffire-hydrant-open.jpg"/>
          <p:cNvPicPr>
            <a:picLocks noChangeAspect="1" noChangeArrowheads="1"/>
          </p:cNvPicPr>
          <p:nvPr/>
        </p:nvPicPr>
        <p:blipFill>
          <a:blip r:embed="rId6" cstate="print"/>
          <a:srcRect/>
          <a:stretch>
            <a:fillRect/>
          </a:stretch>
        </p:blipFill>
        <p:spPr bwMode="auto">
          <a:xfrm>
            <a:off x="7010400" y="2819400"/>
            <a:ext cx="1524000" cy="1524001"/>
          </a:xfrm>
          <a:prstGeom prst="rect">
            <a:avLst/>
          </a:prstGeom>
          <a:noFill/>
        </p:spPr>
      </p:pic>
      <p:cxnSp>
        <p:nvCxnSpPr>
          <p:cNvPr id="14" name="Straight Arrow Connector 13"/>
          <p:cNvCxnSpPr/>
          <p:nvPr/>
        </p:nvCxnSpPr>
        <p:spPr>
          <a:xfrm>
            <a:off x="1447800" y="4114800"/>
            <a:ext cx="5715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8382"/>
                                        </p:tgtEl>
                                        <p:attrNameLst>
                                          <p:attrName>style.visibility</p:attrName>
                                        </p:attrNameLst>
                                      </p:cBhvr>
                                      <p:to>
                                        <p:strVal val="visible"/>
                                      </p:to>
                                    </p:set>
                                    <p:animEffect transition="in" filter="blinds(horizontal)">
                                      <p:cBhvr>
                                        <p:cTn id="7" dur="500"/>
                                        <p:tgtEl>
                                          <p:spTgt spid="58382"/>
                                        </p:tgtEl>
                                      </p:cBhvr>
                                    </p:animEffect>
                                  </p:childTnLst>
                                </p:cTn>
                              </p:par>
                              <p:par>
                                <p:cTn id="8" presetID="3" presetClass="entr" presetSubtype="10" fill="hold" nodeType="withEffect">
                                  <p:stCondLst>
                                    <p:cond delay="0"/>
                                  </p:stCondLst>
                                  <p:childTnLst>
                                    <p:set>
                                      <p:cBhvr>
                                        <p:cTn id="9" dur="1" fill="hold">
                                          <p:stCondLst>
                                            <p:cond delay="0"/>
                                          </p:stCondLst>
                                        </p:cTn>
                                        <p:tgtEl>
                                          <p:spTgt spid="58383"/>
                                        </p:tgtEl>
                                        <p:attrNameLst>
                                          <p:attrName>style.visibility</p:attrName>
                                        </p:attrNameLst>
                                      </p:cBhvr>
                                      <p:to>
                                        <p:strVal val="visible"/>
                                      </p:to>
                                    </p:set>
                                    <p:animEffect transition="in" filter="blinds(horizontal)">
                                      <p:cBhvr>
                                        <p:cTn id="10" dur="500"/>
                                        <p:tgtEl>
                                          <p:spTgt spid="58383"/>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8387"/>
                                        </p:tgtEl>
                                        <p:attrNameLst>
                                          <p:attrName>style.visibility</p:attrName>
                                        </p:attrNameLst>
                                      </p:cBhvr>
                                      <p:to>
                                        <p:strVal val="visible"/>
                                      </p:to>
                                    </p:set>
                                    <p:animEffect transition="in" filter="blinds(horizontal)">
                                      <p:cBhvr>
                                        <p:cTn id="14" dur="500"/>
                                        <p:tgtEl>
                                          <p:spTgt spid="58387"/>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58385"/>
                                        </p:tgtEl>
                                        <p:attrNameLst>
                                          <p:attrName>style.visibility</p:attrName>
                                        </p:attrNameLst>
                                      </p:cBhvr>
                                      <p:to>
                                        <p:strVal val="visible"/>
                                      </p:to>
                                    </p:set>
                                    <p:animEffect transition="in" filter="blinds(horizontal)">
                                      <p:cBhvr>
                                        <p:cTn id="18" dur="500"/>
                                        <p:tgtEl>
                                          <p:spTgt spid="58385"/>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58386"/>
                                        </p:tgtEl>
                                        <p:attrNameLst>
                                          <p:attrName>style.visibility</p:attrName>
                                        </p:attrNameLst>
                                      </p:cBhvr>
                                      <p:to>
                                        <p:strVal val="visible"/>
                                      </p:to>
                                    </p:set>
                                    <p:animEffect transition="in" filter="blinds(horizontal)">
                                      <p:cBhvr>
                                        <p:cTn id="22" dur="500"/>
                                        <p:tgtEl>
                                          <p:spTgt spid="58386"/>
                                        </p:tgtEl>
                                      </p:cBhvr>
                                    </p:animEffect>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58388"/>
                                        </p:tgtEl>
                                        <p:attrNameLst>
                                          <p:attrName>style.visibility</p:attrName>
                                        </p:attrNameLst>
                                      </p:cBhvr>
                                      <p:to>
                                        <p:strVal val="visible"/>
                                      </p:to>
                                    </p:set>
                                    <p:animEffect transition="in" filter="blinds(horizontal)">
                                      <p:cBhvr>
                                        <p:cTn id="26" dur="500"/>
                                        <p:tgtEl>
                                          <p:spTgt spid="5838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par>
                          <p:cTn id="32" fill="hold">
                            <p:stCondLst>
                              <p:cond delay="500"/>
                            </p:stCondLst>
                            <p:childTnLst>
                              <p:par>
                                <p:cTn id="33" presetID="3" presetClass="entr" presetSubtype="1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par>
                          <p:cTn id="36" fill="hold">
                            <p:stCondLst>
                              <p:cond delay="1000"/>
                            </p:stCondLst>
                            <p:childTnLst>
                              <p:par>
                                <p:cTn id="37" presetID="3" presetClass="entr" presetSubtype="1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5" grpId="0" animBg="1"/>
      <p:bldP spid="58386" grpId="0" animBg="1"/>
      <p:bldP spid="58387" grpId="0" animBg="1"/>
      <p:bldP spid="583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305800" cy="1143000"/>
          </a:xfrm>
        </p:spPr>
        <p:txBody>
          <a:bodyPr>
            <a:normAutofit fontScale="90000"/>
          </a:bodyPr>
          <a:lstStyle/>
          <a:p>
            <a:pPr algn="ctr"/>
            <a:r>
              <a:rPr lang="en-US" dirty="0" smtClean="0"/>
              <a:t>Cedar River Annual Flow </a:t>
            </a:r>
            <a:br>
              <a:rPr lang="en-US" dirty="0" smtClean="0"/>
            </a:br>
            <a:r>
              <a:rPr lang="en-US" dirty="0" smtClean="0"/>
              <a:t>Cedar Rapids</a:t>
            </a:r>
            <a:endParaRPr lang="en-US" dirty="0"/>
          </a:p>
        </p:txBody>
      </p:sp>
      <p:graphicFrame>
        <p:nvGraphicFramePr>
          <p:cNvPr id="3" name="Chart 2"/>
          <p:cNvGraphicFramePr/>
          <p:nvPr/>
        </p:nvGraphicFramePr>
        <p:xfrm>
          <a:off x="1219200" y="1905000"/>
          <a:ext cx="73914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8305800" cy="1143000"/>
          </a:xfrm>
        </p:spPr>
        <p:txBody>
          <a:bodyPr/>
          <a:lstStyle/>
          <a:p>
            <a:r>
              <a:rPr lang="en-US" dirty="0" smtClean="0"/>
              <a:t>Cedar River Peak Flow Rates</a:t>
            </a:r>
            <a:endParaRPr lang="en-US" dirty="0"/>
          </a:p>
        </p:txBody>
      </p:sp>
      <p:pic>
        <p:nvPicPr>
          <p:cNvPr id="50178" name="Picture 2"/>
          <p:cNvPicPr>
            <a:picLocks noChangeAspect="1" noChangeArrowheads="1"/>
          </p:cNvPicPr>
          <p:nvPr/>
        </p:nvPicPr>
        <p:blipFill>
          <a:blip r:embed="rId3" cstate="print"/>
          <a:srcRect/>
          <a:stretch>
            <a:fillRect/>
          </a:stretch>
        </p:blipFill>
        <p:spPr bwMode="auto">
          <a:xfrm>
            <a:off x="1203693" y="1685924"/>
            <a:ext cx="6873507" cy="5095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8305800" cy="1143000"/>
          </a:xfrm>
        </p:spPr>
        <p:txBody>
          <a:bodyPr/>
          <a:lstStyle/>
          <a:p>
            <a:r>
              <a:rPr lang="en-US" dirty="0" smtClean="0"/>
              <a:t>Iowa River Peak Flow Rates</a:t>
            </a:r>
            <a:endParaRPr lang="en-US" dirty="0"/>
          </a:p>
        </p:txBody>
      </p:sp>
      <p:pic>
        <p:nvPicPr>
          <p:cNvPr id="51202" name="Picture 2"/>
          <p:cNvPicPr>
            <a:picLocks noChangeAspect="1" noChangeArrowheads="1"/>
          </p:cNvPicPr>
          <p:nvPr/>
        </p:nvPicPr>
        <p:blipFill>
          <a:blip r:embed="rId3" cstate="print"/>
          <a:srcRect/>
          <a:stretch>
            <a:fillRect/>
          </a:stretch>
        </p:blipFill>
        <p:spPr bwMode="auto">
          <a:xfrm>
            <a:off x="1143000" y="1626804"/>
            <a:ext cx="6953250" cy="51549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a:normAutofit fontScale="90000"/>
          </a:bodyPr>
          <a:lstStyle/>
          <a:p>
            <a:r>
              <a:rPr lang="en-US" dirty="0" smtClean="0"/>
              <a:t>Iowa River Peak Flows - Marengo</a:t>
            </a:r>
            <a:endParaRPr lang="en-US" dirty="0"/>
          </a:p>
        </p:txBody>
      </p:sp>
      <p:pic>
        <p:nvPicPr>
          <p:cNvPr id="52226" name="Picture 2"/>
          <p:cNvPicPr>
            <a:picLocks noChangeAspect="1" noChangeArrowheads="1"/>
          </p:cNvPicPr>
          <p:nvPr/>
        </p:nvPicPr>
        <p:blipFill>
          <a:blip r:embed="rId3" cstate="print"/>
          <a:srcRect/>
          <a:stretch>
            <a:fillRect/>
          </a:stretch>
        </p:blipFill>
        <p:spPr bwMode="auto">
          <a:xfrm>
            <a:off x="1143000" y="1395905"/>
            <a:ext cx="7239000" cy="5366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381000"/>
            <a:ext cx="8229600" cy="1143000"/>
          </a:xfrm>
        </p:spPr>
        <p:txBody>
          <a:bodyPr/>
          <a:lstStyle/>
          <a:p>
            <a:r>
              <a:rPr lang="en-US" dirty="0" smtClean="0"/>
              <a:t>Concluding Comments</a:t>
            </a:r>
          </a:p>
        </p:txBody>
      </p:sp>
      <p:sp>
        <p:nvSpPr>
          <p:cNvPr id="76803" name="Content Placeholder 2"/>
          <p:cNvSpPr>
            <a:spLocks noGrp="1"/>
          </p:cNvSpPr>
          <p:nvPr>
            <p:ph idx="1"/>
          </p:nvPr>
        </p:nvSpPr>
        <p:spPr>
          <a:xfrm>
            <a:off x="457200" y="1600200"/>
            <a:ext cx="8229600" cy="4525963"/>
          </a:xfrm>
        </p:spPr>
        <p:txBody>
          <a:bodyPr>
            <a:normAutofit lnSpcReduction="10000"/>
          </a:bodyPr>
          <a:lstStyle/>
          <a:p>
            <a:r>
              <a:rPr lang="en-US" dirty="0" smtClean="0"/>
              <a:t>Loss of continuous living cover, increased soil disturbance, and limited use of conservation practices can increase runoff</a:t>
            </a:r>
          </a:p>
          <a:p>
            <a:pPr lvl="1"/>
            <a:r>
              <a:rPr lang="en-US" dirty="0" smtClean="0"/>
              <a:t>Impacts are greater for smaller events and dryer soils</a:t>
            </a:r>
          </a:p>
          <a:p>
            <a:pPr lvl="1"/>
            <a:r>
              <a:rPr lang="en-US" dirty="0" smtClean="0"/>
              <a:t>Much smaller impacts for larger events or wet soils</a:t>
            </a:r>
          </a:p>
          <a:p>
            <a:r>
              <a:rPr lang="en-US" dirty="0" smtClean="0"/>
              <a:t>Removal of water from soil profile (</a:t>
            </a:r>
            <a:r>
              <a:rPr lang="en-US" dirty="0" err="1" smtClean="0"/>
              <a:t>evapotransporation</a:t>
            </a:r>
            <a:r>
              <a:rPr lang="en-US" dirty="0" smtClean="0"/>
              <a:t>, tile drainage) reduces runoff</a:t>
            </a:r>
          </a:p>
          <a:p>
            <a:r>
              <a:rPr lang="en-US" dirty="0" smtClean="0"/>
              <a:t>Water runs off concrete, asphalt, and building roofs</a:t>
            </a:r>
          </a:p>
          <a:p>
            <a:r>
              <a:rPr lang="en-US" dirty="0" smtClean="0"/>
              <a:t>Extreme rainfall event frequencies have increased</a:t>
            </a:r>
          </a:p>
          <a:p>
            <a:r>
              <a:rPr lang="en-US" dirty="0" smtClean="0"/>
              <a:t>High production and increased water infiltration (10% perennial cover) </a:t>
            </a:r>
            <a:r>
              <a:rPr lang="en-US" smtClean="0"/>
              <a:t>may coexist</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803">
                                            <p:txEl>
                                              <p:pRg st="3" end="3"/>
                                            </p:txEl>
                                          </p:spTgt>
                                        </p:tgtEl>
                                        <p:attrNameLst>
                                          <p:attrName>style.visibility</p:attrName>
                                        </p:attrNameLst>
                                      </p:cBhvr>
                                      <p:to>
                                        <p:strVal val="visible"/>
                                      </p:to>
                                    </p:set>
                                    <p:animEffect transition="in" filter="blinds(horizontal)">
                                      <p:cBhvr>
                                        <p:cTn id="7" dur="500"/>
                                        <p:tgtEl>
                                          <p:spTgt spid="7680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803">
                                            <p:txEl>
                                              <p:pRg st="4" end="4"/>
                                            </p:txEl>
                                          </p:spTgt>
                                        </p:tgtEl>
                                        <p:attrNameLst>
                                          <p:attrName>style.visibility</p:attrName>
                                        </p:attrNameLst>
                                      </p:cBhvr>
                                      <p:to>
                                        <p:strVal val="visible"/>
                                      </p:to>
                                    </p:set>
                                    <p:animEffect transition="in" filter="blinds(horizontal)">
                                      <p:cBhvr>
                                        <p:cTn id="12" dur="500"/>
                                        <p:tgtEl>
                                          <p:spTgt spid="7680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6803">
                                            <p:txEl>
                                              <p:pRg st="5" end="5"/>
                                            </p:txEl>
                                          </p:spTgt>
                                        </p:tgtEl>
                                        <p:attrNameLst>
                                          <p:attrName>style.visibility</p:attrName>
                                        </p:attrNameLst>
                                      </p:cBhvr>
                                      <p:to>
                                        <p:strVal val="visible"/>
                                      </p:to>
                                    </p:set>
                                    <p:animEffect transition="in" filter="blinds(horizontal)">
                                      <p:cBhvr>
                                        <p:cTn id="17" dur="500"/>
                                        <p:tgtEl>
                                          <p:spTgt spid="7680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6803">
                                            <p:txEl>
                                              <p:pRg st="6" end="6"/>
                                            </p:txEl>
                                          </p:spTgt>
                                        </p:tgtEl>
                                        <p:attrNameLst>
                                          <p:attrName>style.visibility</p:attrName>
                                        </p:attrNameLst>
                                      </p:cBhvr>
                                      <p:to>
                                        <p:strVal val="visible"/>
                                      </p:to>
                                    </p:set>
                                    <p:animEffect transition="in" filter="blinds(horizontal)">
                                      <p:cBhvr>
                                        <p:cTn id="22" dur="500"/>
                                        <p:tgtEl>
                                          <p:spTgt spid="76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s1.mm.bing.net/images/thumbnail.aspx?q=1692566290920&amp;id=affae8a27c243fc01dbb3e506b8659cb&amp;url=http%3a%2f%2foakorchardcanoe.com%2fimages%2faccessories%2fbell_sponge.jpg"/>
          <p:cNvPicPr>
            <a:picLocks noChangeAspect="1" noChangeArrowheads="1"/>
          </p:cNvPicPr>
          <p:nvPr/>
        </p:nvPicPr>
        <p:blipFill>
          <a:blip r:embed="rId3" cstate="print"/>
          <a:srcRect/>
          <a:stretch>
            <a:fillRect/>
          </a:stretch>
        </p:blipFill>
        <p:spPr bwMode="auto">
          <a:xfrm>
            <a:off x="3276600" y="2133600"/>
            <a:ext cx="2496844" cy="160734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For a Given Water Application Rate -  Runoff Caused By</a:t>
            </a:r>
            <a:endParaRPr lang="en-US" dirty="0"/>
          </a:p>
        </p:txBody>
      </p:sp>
      <p:sp>
        <p:nvSpPr>
          <p:cNvPr id="3" name="Content Placeholder 2"/>
          <p:cNvSpPr>
            <a:spLocks noGrp="1"/>
          </p:cNvSpPr>
          <p:nvPr>
            <p:ph idx="1"/>
          </p:nvPr>
        </p:nvSpPr>
        <p:spPr>
          <a:xfrm>
            <a:off x="457200" y="2819400"/>
            <a:ext cx="8229600" cy="4389120"/>
          </a:xfrm>
        </p:spPr>
        <p:txBody>
          <a:bodyPr/>
          <a:lstStyle/>
          <a:p>
            <a:r>
              <a:rPr lang="en-US" dirty="0" smtClean="0"/>
              <a:t>Surface of sponge restricting water infiltration – paper towel covering sponge</a:t>
            </a:r>
          </a:p>
          <a:p>
            <a:r>
              <a:rPr lang="en-US" dirty="0" smtClean="0"/>
              <a:t>Sponge full of water – nowhere for water to go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t>For a Given Sponge Condition – Runoff Caused by</a:t>
            </a:r>
            <a:endParaRPr lang="en-US" dirty="0"/>
          </a:p>
        </p:txBody>
      </p:sp>
      <p:sp>
        <p:nvSpPr>
          <p:cNvPr id="3" name="Content Placeholder 2"/>
          <p:cNvSpPr>
            <a:spLocks noGrp="1"/>
          </p:cNvSpPr>
          <p:nvPr>
            <p:ph idx="1"/>
          </p:nvPr>
        </p:nvSpPr>
        <p:spPr>
          <a:xfrm>
            <a:off x="457200" y="2286000"/>
            <a:ext cx="8229600" cy="4389120"/>
          </a:xfrm>
        </p:spPr>
        <p:txBody>
          <a:bodyPr/>
          <a:lstStyle/>
          <a:p>
            <a:r>
              <a:rPr lang="en-US" dirty="0" smtClean="0"/>
              <a:t>Increased water application rate</a:t>
            </a:r>
            <a:endParaRPr lang="en-US" dirty="0"/>
          </a:p>
        </p:txBody>
      </p:sp>
      <p:pic>
        <p:nvPicPr>
          <p:cNvPr id="16386" name="Picture 2" descr="http://ts2.mm.bing.net/images/thumbnail.aspx?q=1422964832961&amp;id=17837518aa4a5f8a27ce8a7f8c9c04c9&amp;url=http%3a%2f%2fwww.seo.com%2fwp-content%2fuploads%2f2009%2f03%2fpouring_water.jpg"/>
          <p:cNvPicPr>
            <a:picLocks noChangeAspect="1" noChangeArrowheads="1"/>
          </p:cNvPicPr>
          <p:nvPr/>
        </p:nvPicPr>
        <p:blipFill>
          <a:blip r:embed="rId2" cstate="print"/>
          <a:srcRect/>
          <a:stretch>
            <a:fillRect/>
          </a:stretch>
        </p:blipFill>
        <p:spPr bwMode="auto">
          <a:xfrm>
            <a:off x="1676400" y="3429000"/>
            <a:ext cx="1019175" cy="1524001"/>
          </a:xfrm>
          <a:prstGeom prst="rect">
            <a:avLst/>
          </a:prstGeom>
          <a:noFill/>
        </p:spPr>
      </p:pic>
      <p:pic>
        <p:nvPicPr>
          <p:cNvPr id="16388" name="Picture 4" descr="http://ts1.mm.bing.net/images/thumbnail.aspx?q=1438879127940&amp;id=73bc6f86c0b889118b260356984d66bc&amp;url=http%3a%2f%2fwww.kpud.org%2fwater%2fimg%2ffire-hydrant-open.jpg"/>
          <p:cNvPicPr>
            <a:picLocks noChangeAspect="1" noChangeArrowheads="1"/>
          </p:cNvPicPr>
          <p:nvPr/>
        </p:nvPicPr>
        <p:blipFill>
          <a:blip r:embed="rId3" cstate="print"/>
          <a:srcRect/>
          <a:stretch>
            <a:fillRect/>
          </a:stretch>
        </p:blipFill>
        <p:spPr bwMode="auto">
          <a:xfrm>
            <a:off x="4419600" y="3429000"/>
            <a:ext cx="1524000" cy="1524001"/>
          </a:xfrm>
          <a:prstGeom prst="rect">
            <a:avLst/>
          </a:prstGeom>
          <a:noFill/>
        </p:spPr>
      </p:pic>
      <p:cxnSp>
        <p:nvCxnSpPr>
          <p:cNvPr id="7" name="Straight Arrow Connector 6"/>
          <p:cNvCxnSpPr/>
          <p:nvPr/>
        </p:nvCxnSpPr>
        <p:spPr>
          <a:xfrm>
            <a:off x="3124200" y="4191000"/>
            <a:ext cx="10668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ponge"/>
          <p:cNvPicPr>
            <a:picLocks noChangeAspect="1" noChangeArrowheads="1"/>
          </p:cNvPicPr>
          <p:nvPr/>
        </p:nvPicPr>
        <p:blipFill>
          <a:blip r:embed="rId2" cstate="print"/>
          <a:srcRect/>
          <a:stretch>
            <a:fillRect/>
          </a:stretch>
        </p:blipFill>
        <p:spPr bwMode="auto">
          <a:xfrm>
            <a:off x="533400" y="2209800"/>
            <a:ext cx="3352800" cy="2514601"/>
          </a:xfrm>
          <a:prstGeom prst="rect">
            <a:avLst/>
          </a:prstGeom>
          <a:noFill/>
        </p:spPr>
      </p:pic>
      <p:pic>
        <p:nvPicPr>
          <p:cNvPr id="19460" name="Picture 4" descr="http://www.celsias.com/media/uploads/admin/Soils_Picture.jpg"/>
          <p:cNvPicPr>
            <a:picLocks noChangeAspect="1" noChangeArrowheads="1"/>
          </p:cNvPicPr>
          <p:nvPr/>
        </p:nvPicPr>
        <p:blipFill>
          <a:blip r:embed="rId3" cstate="print"/>
          <a:srcRect/>
          <a:stretch>
            <a:fillRect/>
          </a:stretch>
        </p:blipFill>
        <p:spPr bwMode="auto">
          <a:xfrm>
            <a:off x="5486400" y="1676400"/>
            <a:ext cx="2447925" cy="3631936"/>
          </a:xfrm>
          <a:prstGeom prst="rect">
            <a:avLst/>
          </a:prstGeom>
          <a:noFill/>
        </p:spPr>
      </p:pic>
      <p:cxnSp>
        <p:nvCxnSpPr>
          <p:cNvPr id="7" name="Straight Arrow Connector 6"/>
          <p:cNvCxnSpPr/>
          <p:nvPr/>
        </p:nvCxnSpPr>
        <p:spPr>
          <a:xfrm>
            <a:off x="4114800" y="3505200"/>
            <a:ext cx="10668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Infiltration</a:t>
            </a:r>
          </a:p>
        </p:txBody>
      </p:sp>
      <p:sp>
        <p:nvSpPr>
          <p:cNvPr id="62467" name="Content Placeholder 2"/>
          <p:cNvSpPr>
            <a:spLocks noGrp="1"/>
          </p:cNvSpPr>
          <p:nvPr>
            <p:ph idx="1"/>
          </p:nvPr>
        </p:nvSpPr>
        <p:spPr>
          <a:xfrm>
            <a:off x="304800" y="1905000"/>
            <a:ext cx="8915400" cy="2133600"/>
          </a:xfrm>
        </p:spPr>
        <p:txBody>
          <a:bodyPr>
            <a:normAutofit fontScale="92500" lnSpcReduction="10000"/>
          </a:bodyPr>
          <a:lstStyle/>
          <a:p>
            <a:r>
              <a:rPr lang="en-US" sz="2800" dirty="0" smtClean="0"/>
              <a:t>Infiltration – entry of water into the soil.</a:t>
            </a:r>
          </a:p>
          <a:p>
            <a:pPr lvl="1"/>
            <a:r>
              <a:rPr lang="en-US" sz="2400" dirty="0" smtClean="0"/>
              <a:t>Influenced by:</a:t>
            </a:r>
          </a:p>
          <a:p>
            <a:pPr lvl="2"/>
            <a:r>
              <a:rPr lang="en-US" sz="2000" dirty="0" smtClean="0"/>
              <a:t>Physical characteristics of the soil (e.g. soil texture and soil structure)</a:t>
            </a:r>
          </a:p>
          <a:p>
            <a:pPr lvl="2"/>
            <a:r>
              <a:rPr lang="en-US" sz="2000" dirty="0" smtClean="0"/>
              <a:t>Soil moisture</a:t>
            </a:r>
          </a:p>
          <a:p>
            <a:pPr lvl="2"/>
            <a:r>
              <a:rPr lang="en-US" sz="2000" dirty="0" smtClean="0"/>
              <a:t>Cover on the soil and management of the soil</a:t>
            </a:r>
          </a:p>
          <a:p>
            <a:pPr lvl="2"/>
            <a:r>
              <a:rPr lang="en-US" sz="2000" dirty="0" smtClean="0"/>
              <a:t>Rainfall intensity</a:t>
            </a:r>
          </a:p>
          <a:p>
            <a:pPr lvl="2"/>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143000"/>
          </a:xfrm>
        </p:spPr>
        <p:txBody>
          <a:bodyPr/>
          <a:lstStyle/>
          <a:p>
            <a:r>
              <a:rPr lang="en-US" sz="4000" smtClean="0"/>
              <a:t>Impacts of Land Use on Infiltration</a:t>
            </a:r>
          </a:p>
        </p:txBody>
      </p:sp>
      <p:pic>
        <p:nvPicPr>
          <p:cNvPr id="65539" name="Picture 2"/>
          <p:cNvPicPr>
            <a:picLocks noChangeAspect="1" noChangeArrowheads="1"/>
          </p:cNvPicPr>
          <p:nvPr/>
        </p:nvPicPr>
        <p:blipFill>
          <a:blip r:embed="rId3" cstate="print"/>
          <a:srcRect/>
          <a:stretch>
            <a:fillRect/>
          </a:stretch>
        </p:blipFill>
        <p:spPr bwMode="auto">
          <a:xfrm>
            <a:off x="990600" y="1066800"/>
            <a:ext cx="7372350" cy="5100638"/>
          </a:xfrm>
          <a:prstGeom prst="rect">
            <a:avLst/>
          </a:prstGeom>
          <a:noFill/>
          <a:ln w="9525">
            <a:noFill/>
            <a:miter lim="800000"/>
            <a:headEnd/>
            <a:tailEnd/>
          </a:ln>
        </p:spPr>
      </p:pic>
      <p:sp>
        <p:nvSpPr>
          <p:cNvPr id="65540" name="TextBox 4"/>
          <p:cNvSpPr txBox="1">
            <a:spLocks noChangeArrowheads="1"/>
          </p:cNvSpPr>
          <p:nvPr/>
        </p:nvSpPr>
        <p:spPr bwMode="auto">
          <a:xfrm>
            <a:off x="5410200" y="6324600"/>
            <a:ext cx="3044825" cy="369888"/>
          </a:xfrm>
          <a:prstGeom prst="rect">
            <a:avLst/>
          </a:prstGeom>
          <a:noFill/>
          <a:ln w="9525">
            <a:noFill/>
            <a:miter lim="800000"/>
            <a:headEnd/>
            <a:tailEnd/>
          </a:ln>
        </p:spPr>
        <p:txBody>
          <a:bodyPr wrap="none">
            <a:spAutoFit/>
          </a:bodyPr>
          <a:lstStyle/>
          <a:p>
            <a:r>
              <a:rPr lang="en-US">
                <a:solidFill>
                  <a:schemeClr val="bg1"/>
                </a:solidFill>
              </a:rPr>
              <a:t>Source: Bharati et. al., 2002</a:t>
            </a:r>
          </a:p>
        </p:txBody>
      </p:sp>
      <p:sp>
        <p:nvSpPr>
          <p:cNvPr id="5" name="Rectangle 4"/>
          <p:cNvSpPr/>
          <p:nvPr/>
        </p:nvSpPr>
        <p:spPr>
          <a:xfrm>
            <a:off x="6019800" y="6324600"/>
            <a:ext cx="2873607" cy="369332"/>
          </a:xfrm>
          <a:prstGeom prst="rect">
            <a:avLst/>
          </a:prstGeom>
        </p:spPr>
        <p:txBody>
          <a:bodyPr wrap="none">
            <a:spAutoFit/>
          </a:bodyPr>
          <a:lstStyle/>
          <a:p>
            <a:r>
              <a:rPr lang="en-US" dirty="0" smtClean="0"/>
              <a:t>Source: </a:t>
            </a:r>
            <a:r>
              <a:rPr lang="en-US" dirty="0" err="1" smtClean="0"/>
              <a:t>Bharati</a:t>
            </a:r>
            <a:r>
              <a:rPr lang="en-US" dirty="0" smtClean="0"/>
              <a:t> et. al., 2002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053" name="Rectangle 4"/>
          <p:cNvSpPr>
            <a:spLocks noGrp="1" noChangeArrowheads="1"/>
          </p:cNvSpPr>
          <p:nvPr>
            <p:ph type="title"/>
          </p:nvPr>
        </p:nvSpPr>
        <p:spPr>
          <a:xfrm>
            <a:off x="3962400" y="1981200"/>
            <a:ext cx="4267200" cy="838200"/>
          </a:xfrm>
        </p:spPr>
        <p:txBody>
          <a:bodyPr>
            <a:normAutofit/>
          </a:bodyPr>
          <a:lstStyle/>
          <a:p>
            <a:pPr eaLnBrk="1" hangingPunct="1">
              <a:defRPr/>
            </a:pPr>
            <a:r>
              <a:rPr lang="en-US" sz="2400" dirty="0" err="1" smtClean="0">
                <a:solidFill>
                  <a:srgbClr val="FFFF00"/>
                </a:solidFill>
              </a:rPr>
              <a:t>Landuse</a:t>
            </a:r>
            <a:r>
              <a:rPr lang="en-US" sz="2400" dirty="0" smtClean="0">
                <a:solidFill>
                  <a:srgbClr val="FFFF00"/>
                </a:solidFill>
              </a:rPr>
              <a:t> Example </a:t>
            </a:r>
            <a:r>
              <a:rPr lang="en-US" sz="2400" dirty="0" err="1" smtClean="0">
                <a:solidFill>
                  <a:srgbClr val="FFFF00"/>
                </a:solidFill>
              </a:rPr>
              <a:t>Pochohantas</a:t>
            </a:r>
            <a:r>
              <a:rPr lang="en-US" sz="2400" dirty="0" smtClean="0">
                <a:solidFill>
                  <a:srgbClr val="FFFF00"/>
                </a:solidFill>
              </a:rPr>
              <a:t> Co. Watershed</a:t>
            </a:r>
          </a:p>
        </p:txBody>
      </p:sp>
      <p:graphicFrame>
        <p:nvGraphicFramePr>
          <p:cNvPr id="1026" name="Object 5"/>
          <p:cNvGraphicFramePr>
            <a:graphicFrameLocks noChangeAspect="1"/>
          </p:cNvGraphicFramePr>
          <p:nvPr/>
        </p:nvGraphicFramePr>
        <p:xfrm>
          <a:off x="3657600" y="2835275"/>
          <a:ext cx="5334000" cy="4022725"/>
        </p:xfrm>
        <a:graphic>
          <a:graphicData uri="http://schemas.openxmlformats.org/presentationml/2006/ole">
            <p:oleObj spid="_x0000_s20482" name="SPW 11.0 Graph" r:id="rId4" imgW="7457760" imgH="5624280" progId="">
              <p:embed/>
            </p:oleObj>
          </a:graphicData>
        </a:graphic>
      </p:graphicFrame>
      <p:graphicFrame>
        <p:nvGraphicFramePr>
          <p:cNvPr id="1027" name="Object 6"/>
          <p:cNvGraphicFramePr>
            <a:graphicFrameLocks noChangeAspect="1"/>
          </p:cNvGraphicFramePr>
          <p:nvPr/>
        </p:nvGraphicFramePr>
        <p:xfrm>
          <a:off x="-152400" y="685800"/>
          <a:ext cx="5334000" cy="3968750"/>
        </p:xfrm>
        <a:graphic>
          <a:graphicData uri="http://schemas.openxmlformats.org/presentationml/2006/ole">
            <p:oleObj spid="_x0000_s20483" name="SPW 10.0 Graph" r:id="rId5" imgW="7556400" imgH="5624280"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Iowa Farmland</a:t>
            </a:r>
            <a:endParaRPr lang="en-US" dirty="0"/>
          </a:p>
        </p:txBody>
      </p:sp>
      <p:graphicFrame>
        <p:nvGraphicFramePr>
          <p:cNvPr id="3" name="Chart 2"/>
          <p:cNvGraphicFramePr/>
          <p:nvPr/>
        </p:nvGraphicFramePr>
        <p:xfrm>
          <a:off x="838200" y="1828800"/>
          <a:ext cx="75438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rends in Iowa Water Run-off &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 - &amp;quot;For a Given Water Application Rate -  Runoff Caused By&amp;quot;&quot;/&gt;&lt;property id=&quot;20307&quot; value=&quot;258&quot;/&gt;&lt;/object&gt;&lt;object type=&quot;3&quot; unique_id=&quot;10007&quot;&gt;&lt;property id=&quot;20148&quot; value=&quot;5&quot;/&gt;&lt;property id=&quot;20300&quot; value=&quot;Slide 4 - &amp;quot;For a Given Sponge Condition – Runoff Caused by&amp;quot;&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 - &amp;quot;Infiltration&amp;quot;&quot;/&gt;&lt;property id=&quot;20307&quot; value=&quot;266&quot;/&gt;&lt;/object&gt;&lt;object type=&quot;3&quot; unique_id=&quot;10010&quot;&gt;&lt;property id=&quot;20148&quot; value=&quot;5&quot;/&gt;&lt;property id=&quot;20300&quot; value=&quot;Slide 7 - &amp;quot;Impacts of Land Use on Infiltration&amp;quot;&quot;/&gt;&lt;property id=&quot;20307&quot; value=&quot;262&quot;/&gt;&lt;/object&gt;&lt;object type=&quot;3&quot; unique_id=&quot;10011&quot;&gt;&lt;property id=&quot;20148&quot; value=&quot;5&quot;/&gt;&lt;property id=&quot;20300&quot; value=&quot;Slide 8 - &amp;quot;Landuse Example Pochohantas Co. Watershed&amp;quot;&quot;/&gt;&lt;property id=&quot;20307&quot; value=&quot;263&quot;/&gt;&lt;/object&gt;&lt;object type=&quot;3&quot; unique_id=&quot;10012&quot;&gt;&lt;property id=&quot;20148&quot; value=&quot;5&quot;/&gt;&lt;property id=&quot;20300&quot; value=&quot;Slide 10 - &amp;quot;Land Cover Trends&amp;amp;#x09;&amp;quot;&quot;/&gt;&lt;property id=&quot;20307&quot; value=&quot;265&quot;/&gt;&lt;/object&gt;&lt;object type=&quot;3&quot; unique_id=&quot;10013&quot;&gt;&lt;property id=&quot;20148&quot; value=&quot;5&quot;/&gt;&lt;property id=&quot;20300&quot; value=&quot;Slide 14&quot;/&gt;&lt;property id=&quot;20307&quot; value=&quot;264&quot;/&gt;&lt;/object&gt;&lt;object type=&quot;3&quot; unique_id=&quot;10014&quot;&gt;&lt;property id=&quot;20148&quot; value=&quot;5&quot;/&gt;&lt;property id=&quot;20300&quot; value=&quot;Slide 16 - &amp;quot;Cedar River Peak Flow Rates&amp;quot;&quot;/&gt;&lt;property id=&quot;20307&quot; value=&quot;270&quot;/&gt;&lt;/object&gt;&lt;object type=&quot;3&quot; unique_id=&quot;10015&quot;&gt;&lt;property id=&quot;20148&quot; value=&quot;5&quot;/&gt;&lt;property id=&quot;20300&quot; value=&quot;Slide 12 - &amp;quot;Tile Drainage&amp;quot;&quot;/&gt;&lt;property id=&quot;20307&quot; value=&quot;268&quot;/&gt;&lt;/object&gt;&lt;object type=&quot;3&quot; unique_id=&quot;10016&quot;&gt;&lt;property id=&quot;20148&quot; value=&quot;5&quot;/&gt;&lt;property id=&quot;20300&quot; value=&quot;Slide 13&quot;/&gt;&lt;property id=&quot;20307&quot; value=&quot;269&quot;/&gt;&lt;/object&gt;&lt;object type=&quot;3&quot; unique_id=&quot;10017&quot;&gt;&lt;property id=&quot;20148&quot; value=&quot;5&quot;/&gt;&lt;property id=&quot;20300&quot; value=&quot;Slide 19 - &amp;quot;Concluding Comments&amp;quot;&quot;/&gt;&lt;property id=&quot;20307&quot; value=&quot;267&quot;/&gt;&lt;/object&gt;&lt;object type=&quot;3&quot; unique_id=&quot;10130&quot;&gt;&lt;property id=&quot;20148&quot; value=&quot;5&quot;/&gt;&lt;property id=&quot;20300&quot; value=&quot;Slide 17 - &amp;quot;Iowa River Peak Flow Rates&amp;quot;&quot;/&gt;&lt;property id=&quot;20307&quot; value=&quot;271&quot;/&gt;&lt;/object&gt;&lt;object type=&quot;3&quot; unique_id=&quot;10216&quot;&gt;&lt;property id=&quot;20148&quot; value=&quot;5&quot;/&gt;&lt;property id=&quot;20300&quot; value=&quot;Slide 9 - &amp;quot;Changes in Iowa Farmland&amp;quot;&quot;/&gt;&lt;property id=&quot;20307&quot; value=&quot;273&quot;/&gt;&lt;/object&gt;&lt;object type=&quot;3&quot; unique_id=&quot;10217&quot;&gt;&lt;property id=&quot;20148&quot; value=&quot;5&quot;/&gt;&lt;property id=&quot;20300&quot; value=&quot;Slide 11&quot;/&gt;&lt;property id=&quot;20307&quot; value=&quot;274&quot;/&gt;&lt;/object&gt;&lt;object type=&quot;3&quot; unique_id=&quot;10218&quot;&gt;&lt;property id=&quot;20148&quot; value=&quot;5&quot;/&gt;&lt;property id=&quot;20300&quot; value=&quot;Slide 18 - &amp;quot;Iowa River Peak Flows - Marengo&amp;quot;&quot;/&gt;&lt;property id=&quot;20307&quot; value=&quot;272&quot;/&gt;&lt;/object&gt;&lt;object type=&quot;3&quot; unique_id=&quot;10239&quot;&gt;&lt;property id=&quot;20148&quot; value=&quot;5&quot;/&gt;&lt;property id=&quot;20300&quot; value=&quot;Slide 15 - &amp;quot;Cedar River Annual Flow &amp;#x0D;&amp;#x0A;Cedar Rapids&amp;quot;&quot;/&gt;&lt;property id=&quot;20307&quot; value=&quot;275&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1987</TotalTime>
  <Words>738</Words>
  <Application>Microsoft Office PowerPoint</Application>
  <PresentationFormat>On-screen Show (4:3)</PresentationFormat>
  <Paragraphs>62</Paragraphs>
  <Slides>19</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Flow</vt:lpstr>
      <vt:lpstr>SPW 11.0 Graph</vt:lpstr>
      <vt:lpstr>SPW 10.0 Graph</vt:lpstr>
      <vt:lpstr>Trends in Iowa Water Run-off </vt:lpstr>
      <vt:lpstr>Slide 2</vt:lpstr>
      <vt:lpstr>For a Given Water Application Rate -  Runoff Caused By</vt:lpstr>
      <vt:lpstr>For a Given Sponge Condition – Runoff Caused by</vt:lpstr>
      <vt:lpstr>Slide 5</vt:lpstr>
      <vt:lpstr>Infiltration</vt:lpstr>
      <vt:lpstr>Impacts of Land Use on Infiltration</vt:lpstr>
      <vt:lpstr>Landuse Example Pochohantas Co. Watershed</vt:lpstr>
      <vt:lpstr>Changes in Iowa Farmland</vt:lpstr>
      <vt:lpstr>Land Cover Trends </vt:lpstr>
      <vt:lpstr>Slide 11</vt:lpstr>
      <vt:lpstr>Tile Drainage</vt:lpstr>
      <vt:lpstr>Slide 13</vt:lpstr>
      <vt:lpstr>Slide 14</vt:lpstr>
      <vt:lpstr>Cedar River Annual Flow  Cedar Rapids</vt:lpstr>
      <vt:lpstr>Cedar River Peak Flow Rates</vt:lpstr>
      <vt:lpstr>Iowa River Peak Flow Rates</vt:lpstr>
      <vt:lpstr>Iowa River Peak Flows - Marengo</vt:lpstr>
      <vt:lpstr>Concluding Comments</vt:lpstr>
    </vt:vector>
  </TitlesOfParts>
  <Company>Agronomy Department Iowa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Iowa water run-off</dc:title>
  <dc:creator>rmc</dc:creator>
  <cp:lastModifiedBy>rmc</cp:lastModifiedBy>
  <cp:revision>72</cp:revision>
  <dcterms:created xsi:type="dcterms:W3CDTF">2010-03-06T19:10:45Z</dcterms:created>
  <dcterms:modified xsi:type="dcterms:W3CDTF">2010-05-27T17:11:16Z</dcterms:modified>
</cp:coreProperties>
</file>