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Default Extension="tiff" ContentType="image/tif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0" r:id="rId2"/>
    <p:sldId id="347" r:id="rId3"/>
    <p:sldId id="348" r:id="rId4"/>
    <p:sldId id="355" r:id="rId5"/>
    <p:sldId id="353" r:id="rId6"/>
    <p:sldId id="351" r:id="rId7"/>
    <p:sldId id="354" r:id="rId8"/>
    <p:sldId id="358" r:id="rId9"/>
    <p:sldId id="326" r:id="rId10"/>
    <p:sldId id="319" r:id="rId11"/>
    <p:sldId id="350" r:id="rId12"/>
    <p:sldId id="345" r:id="rId13"/>
    <p:sldId id="278" r:id="rId14"/>
    <p:sldId id="352" r:id="rId15"/>
    <p:sldId id="349" r:id="rId16"/>
    <p:sldId id="308" r:id="rId17"/>
    <p:sldId id="266" r:id="rId18"/>
    <p:sldId id="282" r:id="rId19"/>
    <p:sldId id="329" r:id="rId20"/>
    <p:sldId id="356" r:id="rId21"/>
    <p:sldId id="297" r:id="rId22"/>
    <p:sldId id="299" r:id="rId23"/>
    <p:sldId id="301" r:id="rId24"/>
    <p:sldId id="317" r:id="rId2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976635"/>
    <a:srgbClr val="D1D1D1"/>
    <a:srgbClr val="F9EDA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7547" autoAdjust="0"/>
    <p:restoredTop sz="97931" autoAdjust="0"/>
  </p:normalViewPr>
  <p:slideViewPr>
    <p:cSldViewPr snapToGrid="0" showGuides="1">
      <p:cViewPr varScale="1">
        <p:scale>
          <a:sx n="132" d="100"/>
          <a:sy n="132" d="100"/>
        </p:scale>
        <p:origin x="-1014" y="-96"/>
      </p:cViewPr>
      <p:guideLst>
        <p:guide orient="horz" pos="264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51F5ED9-6491-44D2-ADD7-23A0133442F8}" type="datetimeFigureOut">
              <a:rPr lang="en-US" smtClean="0"/>
              <a:pPr/>
              <a:t>6/21/2010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7EFBB57-3DA9-4E1D-AC0D-C7EA13ACD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Check to make sure these are tied back to House</a:t>
            </a:r>
            <a:r>
              <a:rPr lang="en-US" baseline="0" dirty="0" smtClean="0"/>
              <a:t> File 822</a:t>
            </a:r>
            <a:endParaRPr lang="en-US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349478-987E-4813-86AF-4A7E04BA5F13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349478-987E-4813-86AF-4A7E04BA5F13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349478-987E-4813-86AF-4A7E04BA5F13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349478-987E-4813-86AF-4A7E04BA5F13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349478-987E-4813-86AF-4A7E04BA5F13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349478-987E-4813-86AF-4A7E04BA5F13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98F1-3BB5-417B-A220-12402B770A8F}" type="datetimeFigureOut">
              <a:rPr lang="en-US" smtClean="0"/>
              <a:pPr/>
              <a:t>6/21/2010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814F-4493-4B03-B806-97F31806F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98F1-3BB5-417B-A220-12402B770A8F}" type="datetimeFigureOut">
              <a:rPr lang="en-US" smtClean="0"/>
              <a:pPr/>
              <a:t>6/21/2010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814F-4493-4B03-B806-97F31806F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EE9FC-806B-4CFE-92F5-C78DF746F1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0DDC9-EE9D-48A3-8EB1-1101C63898A0}" type="datetimeFigureOut">
              <a:rPr lang="en-US" smtClean="0"/>
              <a:pPr/>
              <a:t>6/21/2010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758B-E5E5-4F8C-9D2D-0D67E7B75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C98F1-3BB5-417B-A220-12402B770A8F}" type="datetimeFigureOut">
              <a:rPr lang="en-US" smtClean="0"/>
              <a:pPr/>
              <a:t>6/21/2010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6814F-4493-4B03-B806-97F31806F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ncyoung\Desktop\Ricardo.avi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4.jpeg"/><Relationship Id="rId9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ncyoung\Desktop\iowacity_2008_hgraph.avi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4.jpe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Witold Krajewski\Local Settings\Temporary Internet Files\Content.IE5\2L3S5ORA\MCMP00496_0000[1].wm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</a:blip>
          <a:srcRect t="14612" r="4468" b="14634"/>
          <a:stretch>
            <a:fillRect/>
          </a:stretch>
        </p:blipFill>
        <p:spPr bwMode="auto">
          <a:xfrm>
            <a:off x="-1" y="-19050"/>
            <a:ext cx="9144001" cy="687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9" name="Picture 1" descr="ifc_logo2_cmyk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00" y="1201738"/>
            <a:ext cx="5162550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1638300" y="4238625"/>
            <a:ext cx="5867400" cy="9318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A Resource for Critical </a:t>
            </a:r>
            <a:br>
              <a:rPr lang="en-US" sz="2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</a:br>
            <a:r>
              <a:rPr lang="en-US" sz="2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Flood Research and Applications</a:t>
            </a:r>
            <a:endParaRPr lang="en-US" sz="32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3050"/>
            <a:ext cx="3581400" cy="1162050"/>
          </a:xfrm>
        </p:spPr>
        <p:txBody>
          <a:bodyPr>
            <a:normAutofit fontScale="90000"/>
          </a:bodyPr>
          <a:lstStyle/>
          <a:p>
            <a:r>
              <a:rPr lang="en-US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Iowa Department of Natural Resources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1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Statewide Floodplain Mapping Program</a:t>
            </a:r>
            <a:endParaRPr lang="en-US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581400" cy="4432300"/>
          </a:xfrm>
        </p:spPr>
        <p:txBody>
          <a:bodyPr>
            <a:noAutofit/>
          </a:bodyPr>
          <a:lstStyle/>
          <a:p>
            <a:pPr marL="169863" indent="-169863">
              <a:buFont typeface="Arial" pitchFamily="34" charset="0"/>
              <a:buChar char="•"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 project goals</a:t>
            </a:r>
          </a:p>
          <a:p>
            <a:pPr marL="627063" lvl="1" indent="-169863">
              <a:buFont typeface="Arial" pitchFamily="34" charset="0"/>
              <a:buChar char="•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Refine methodologies to take advantage of the 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LiDAR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dataset</a:t>
            </a:r>
          </a:p>
          <a:p>
            <a:pPr marL="627063" lvl="1" indent="-169863">
              <a:buFont typeface="Arial" pitchFamily="34" charset="0"/>
              <a:buChar char="•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Quantify the time and experience required to perform individual project tasks</a:t>
            </a:r>
          </a:p>
          <a:p>
            <a:pPr marL="627063" lvl="1" indent="-169863">
              <a:buFont typeface="Arial" pitchFamily="34" charset="0"/>
              <a:buChar char="•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 distribution of internal  IDNR and external effort to maximize the impact of FEMA funding provided to the State</a:t>
            </a:r>
          </a:p>
          <a:p>
            <a:pPr marL="627063" lvl="1" indent="-169863">
              <a:buFont typeface="Arial" pitchFamily="34" charset="0"/>
              <a:buChar char="•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Produce Poweshiek County work map products for FEMA review and adoption</a:t>
            </a:r>
          </a:p>
          <a:p>
            <a:pPr marL="169863" indent="-169863">
              <a:buFont typeface="Arial" pitchFamily="34" charset="0"/>
              <a:buChar char="•"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 project completion in March 2010</a:t>
            </a:r>
          </a:p>
        </p:txBody>
      </p:sp>
      <p:pic>
        <p:nvPicPr>
          <p:cNvPr id="13" name="Picture 12" descr="ifc_logo_stacked_cmyk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3622"/>
          <a:stretch>
            <a:fillRect/>
          </a:stretch>
        </p:blipFill>
        <p:spPr>
          <a:xfrm>
            <a:off x="76200" y="6275185"/>
            <a:ext cx="1219200" cy="506615"/>
          </a:xfrm>
          <a:prstGeom prst="rect">
            <a:avLst/>
          </a:prstGeom>
        </p:spPr>
      </p:pic>
      <p:pic>
        <p:nvPicPr>
          <p:cNvPr id="7" name="Content Placeholder 15" descr="poweshiek_lidar_inundation sli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5327" y="231298"/>
            <a:ext cx="4570073" cy="6398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C:\_WORK\FIGURES\2009_04_24_Ricardo_Presentation\WG_GW\output\whitewaterX70.png"/>
          <p:cNvPicPr>
            <a:picLocks noChangeAspect="1" noChangeArrowheads="1"/>
          </p:cNvPicPr>
          <p:nvPr/>
        </p:nvPicPr>
        <p:blipFill>
          <a:blip r:embed="rId3" cstate="print">
            <a:lum bright="56000" contrast="-40000"/>
          </a:blip>
          <a:srcRect b="148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855662" y="3961507"/>
            <a:ext cx="7432675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 Monitoring </a:t>
            </a:r>
            <a:endParaRPr lang="en-US" sz="32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 descr="ifc_logo2_stacked_cmyk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6451" y="1076324"/>
            <a:ext cx="4611098" cy="1838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7025" y="3181350"/>
            <a:ext cx="3336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http://www.iowafloodcenter.org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6273225"/>
            <a:ext cx="914400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New Technologies</a:t>
            </a:r>
            <a:endParaRPr lang="en-US" sz="32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257925"/>
            <a:ext cx="9144000" cy="9525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quaw.BackGround.png"/>
          <p:cNvPicPr>
            <a:picLocks noChangeAspect="1"/>
          </p:cNvPicPr>
          <p:nvPr/>
        </p:nvPicPr>
        <p:blipFill>
          <a:blip r:embed="rId2" cstate="print"/>
          <a:srcRect t="6825" r="26156" b="4444"/>
          <a:stretch>
            <a:fillRect/>
          </a:stretch>
        </p:blipFill>
        <p:spPr>
          <a:xfrm>
            <a:off x="-1" y="0"/>
            <a:ext cx="9144001" cy="6867060"/>
          </a:xfrm>
          <a:prstGeom prst="rect">
            <a:avLst/>
          </a:prstGeom>
        </p:spPr>
      </p:pic>
      <p:pic>
        <p:nvPicPr>
          <p:cNvPr id="20" name="Picture 19" descr="Squaw.Road.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68232" y="90710"/>
            <a:ext cx="3394129" cy="3038929"/>
          </a:xfrm>
          <a:prstGeom prst="rect">
            <a:avLst/>
          </a:prstGeom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22" name="Straight Connector 21"/>
          <p:cNvCxnSpPr>
            <a:stCxn id="15" idx="1"/>
          </p:cNvCxnSpPr>
          <p:nvPr/>
        </p:nvCxnSpPr>
        <p:spPr>
          <a:xfrm rot="10800000" flipH="1">
            <a:off x="3705225" y="128810"/>
            <a:ext cx="1953482" cy="4386040"/>
          </a:xfrm>
          <a:prstGeom prst="line">
            <a:avLst/>
          </a:prstGeom>
          <a:ln w="25400" cap="flat" cmpd="sng" algn="ctr">
            <a:solidFill>
              <a:schemeClr val="bg2">
                <a:lumMod val="90000"/>
                <a:alpha val="42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3515697" y="4198807"/>
            <a:ext cx="932478" cy="906593"/>
            <a:chOff x="6878021" y="2941507"/>
            <a:chExt cx="2051263" cy="2078312"/>
          </a:xfrm>
        </p:grpSpPr>
        <p:pic>
          <p:nvPicPr>
            <p:cNvPr id="10" name="Picture 2" descr="C:\Documents and Settings\Witold Krajewski\Local Settings\Temporary Internet Files\Content.IE5\49UVW96B\MCj04316080000[1].png"/>
            <p:cNvPicPr>
              <a:picLocks noChangeAspect="1" noChangeArrowheads="1"/>
            </p:cNvPicPr>
            <p:nvPr/>
          </p:nvPicPr>
          <p:blipFill>
            <a:blip r:embed="rId4" cstate="print"/>
            <a:srcRect l="54082" t="53827"/>
            <a:stretch>
              <a:fillRect/>
            </a:stretch>
          </p:blipFill>
          <p:spPr bwMode="auto">
            <a:xfrm>
              <a:off x="8089644" y="4175513"/>
              <a:ext cx="839640" cy="844306"/>
            </a:xfrm>
            <a:prstGeom prst="rect">
              <a:avLst/>
            </a:prstGeom>
            <a:noFill/>
          </p:spPr>
        </p:pic>
        <p:grpSp>
          <p:nvGrpSpPr>
            <p:cNvPr id="11" name="Group 11"/>
            <p:cNvGrpSpPr/>
            <p:nvPr/>
          </p:nvGrpSpPr>
          <p:grpSpPr>
            <a:xfrm>
              <a:off x="6878021" y="2941507"/>
              <a:ext cx="1463040" cy="1463040"/>
              <a:chOff x="4573360" y="2633597"/>
              <a:chExt cx="1463040" cy="1463040"/>
            </a:xfrm>
          </p:grpSpPr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4573360" y="2633597"/>
                <a:ext cx="1463040" cy="1463040"/>
              </a:xfrm>
              <a:prstGeom prst="ellipse">
                <a:avLst/>
              </a:prstGeom>
              <a:noFill/>
              <a:ln w="666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>
                <a:spLocks noChangeAspect="1"/>
              </p:cNvSpPr>
              <p:nvPr/>
            </p:nvSpPr>
            <p:spPr>
              <a:xfrm>
                <a:off x="4710520" y="2770757"/>
                <a:ext cx="1188720" cy="1188720"/>
              </a:xfrm>
              <a:prstGeom prst="ellipse">
                <a:avLst/>
              </a:prstGeom>
              <a:solidFill>
                <a:schemeClr val="bg2">
                  <a:lumMod val="50000"/>
                  <a:alpha val="51000"/>
                </a:schemeClr>
              </a:solidFill>
              <a:ln w="666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>
                <a:spLocks noChangeAspect="1"/>
              </p:cNvSpPr>
              <p:nvPr/>
            </p:nvSpPr>
            <p:spPr>
              <a:xfrm>
                <a:off x="4641940" y="2702177"/>
                <a:ext cx="1325880" cy="1325880"/>
              </a:xfrm>
              <a:prstGeom prst="ellipse">
                <a:avLst/>
              </a:prstGeom>
              <a:solidFill>
                <a:schemeClr val="bg2">
                  <a:lumMod val="50000"/>
                  <a:alpha val="18000"/>
                </a:schemeClr>
              </a:solidFill>
              <a:ln w="666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" name="Rectangle 14"/>
          <p:cNvSpPr/>
          <p:nvPr/>
        </p:nvSpPr>
        <p:spPr>
          <a:xfrm>
            <a:off x="3705225" y="4410075"/>
            <a:ext cx="238125" cy="209550"/>
          </a:xfrm>
          <a:prstGeom prst="rect">
            <a:avLst/>
          </a:prstGeom>
          <a:solidFill>
            <a:schemeClr val="bg1">
              <a:lumMod val="95000"/>
              <a:alpha val="17000"/>
            </a:schemeClr>
          </a:solidFill>
          <a:ln>
            <a:solidFill>
              <a:schemeClr val="bg1">
                <a:lumMod val="85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962400" y="3133726"/>
            <a:ext cx="5029200" cy="1466849"/>
          </a:xfrm>
          <a:prstGeom prst="line">
            <a:avLst/>
          </a:prstGeom>
          <a:ln w="25400" cap="flat" cmpd="sng" algn="ctr">
            <a:solidFill>
              <a:schemeClr val="bg2">
                <a:lumMod val="90000"/>
                <a:alpha val="42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Squaw.Lincol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43579" y="3897973"/>
            <a:ext cx="3156856" cy="2715998"/>
          </a:xfrm>
          <a:prstGeom prst="rect">
            <a:avLst/>
          </a:prstGeom>
          <a:ln w="25400" cmpd="sng"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23" name="Group 22"/>
          <p:cNvGrpSpPr/>
          <p:nvPr/>
        </p:nvGrpSpPr>
        <p:grpSpPr>
          <a:xfrm>
            <a:off x="7030422" y="2141407"/>
            <a:ext cx="932478" cy="906593"/>
            <a:chOff x="6878021" y="2941507"/>
            <a:chExt cx="2051263" cy="2078312"/>
          </a:xfrm>
        </p:grpSpPr>
        <p:pic>
          <p:nvPicPr>
            <p:cNvPr id="25" name="Picture 2" descr="C:\Documents and Settings\Witold Krajewski\Local Settings\Temporary Internet Files\Content.IE5\49UVW96B\MCj04316080000[1].png"/>
            <p:cNvPicPr>
              <a:picLocks noChangeAspect="1" noChangeArrowheads="1"/>
            </p:cNvPicPr>
            <p:nvPr/>
          </p:nvPicPr>
          <p:blipFill>
            <a:blip r:embed="rId4" cstate="print"/>
            <a:srcRect l="54082" t="53827"/>
            <a:stretch>
              <a:fillRect/>
            </a:stretch>
          </p:blipFill>
          <p:spPr bwMode="auto">
            <a:xfrm>
              <a:off x="8089644" y="4175513"/>
              <a:ext cx="839640" cy="844306"/>
            </a:xfrm>
            <a:prstGeom prst="rect">
              <a:avLst/>
            </a:prstGeom>
            <a:noFill/>
          </p:spPr>
        </p:pic>
        <p:grpSp>
          <p:nvGrpSpPr>
            <p:cNvPr id="26" name="Group 11"/>
            <p:cNvGrpSpPr/>
            <p:nvPr/>
          </p:nvGrpSpPr>
          <p:grpSpPr>
            <a:xfrm>
              <a:off x="6878021" y="2941507"/>
              <a:ext cx="1463040" cy="1463040"/>
              <a:chOff x="4573360" y="2633597"/>
              <a:chExt cx="1463040" cy="1463040"/>
            </a:xfrm>
          </p:grpSpPr>
          <p:sp>
            <p:nvSpPr>
              <p:cNvPr id="27" name="Oval 26"/>
              <p:cNvSpPr>
                <a:spLocks noChangeAspect="1"/>
              </p:cNvSpPr>
              <p:nvPr/>
            </p:nvSpPr>
            <p:spPr>
              <a:xfrm>
                <a:off x="4573360" y="2633597"/>
                <a:ext cx="1463040" cy="1463040"/>
              </a:xfrm>
              <a:prstGeom prst="ellipse">
                <a:avLst/>
              </a:prstGeom>
              <a:noFill/>
              <a:ln w="666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>
                <a:spLocks noChangeAspect="1"/>
              </p:cNvSpPr>
              <p:nvPr/>
            </p:nvSpPr>
            <p:spPr>
              <a:xfrm>
                <a:off x="4710520" y="2770757"/>
                <a:ext cx="1188720" cy="1188720"/>
              </a:xfrm>
              <a:prstGeom prst="ellipse">
                <a:avLst/>
              </a:prstGeom>
              <a:solidFill>
                <a:schemeClr val="bg2">
                  <a:lumMod val="50000"/>
                  <a:alpha val="51000"/>
                </a:schemeClr>
              </a:solidFill>
              <a:ln w="666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>
                <a:spLocks noChangeAspect="1"/>
              </p:cNvSpPr>
              <p:nvPr/>
            </p:nvSpPr>
            <p:spPr>
              <a:xfrm>
                <a:off x="4641940" y="2702177"/>
                <a:ext cx="1325880" cy="1325880"/>
              </a:xfrm>
              <a:prstGeom prst="ellipse">
                <a:avLst/>
              </a:prstGeom>
              <a:solidFill>
                <a:schemeClr val="bg2">
                  <a:lumMod val="50000"/>
                  <a:alpha val="18000"/>
                </a:schemeClr>
              </a:solidFill>
              <a:ln w="666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6344622" y="0"/>
            <a:ext cx="932478" cy="906593"/>
            <a:chOff x="6878021" y="2941507"/>
            <a:chExt cx="2051263" cy="2078312"/>
          </a:xfrm>
        </p:grpSpPr>
        <p:pic>
          <p:nvPicPr>
            <p:cNvPr id="31" name="Picture 2" descr="C:\Documents and Settings\Witold Krajewski\Local Settings\Temporary Internet Files\Content.IE5\49UVW96B\MCj04316080000[1].png"/>
            <p:cNvPicPr>
              <a:picLocks noChangeAspect="1" noChangeArrowheads="1"/>
            </p:cNvPicPr>
            <p:nvPr/>
          </p:nvPicPr>
          <p:blipFill>
            <a:blip r:embed="rId4" cstate="print"/>
            <a:srcRect l="54082" t="53827"/>
            <a:stretch>
              <a:fillRect/>
            </a:stretch>
          </p:blipFill>
          <p:spPr bwMode="auto">
            <a:xfrm>
              <a:off x="8089644" y="4175513"/>
              <a:ext cx="839640" cy="844306"/>
            </a:xfrm>
            <a:prstGeom prst="rect">
              <a:avLst/>
            </a:prstGeom>
            <a:noFill/>
          </p:spPr>
        </p:pic>
        <p:grpSp>
          <p:nvGrpSpPr>
            <p:cNvPr id="32" name="Group 11"/>
            <p:cNvGrpSpPr/>
            <p:nvPr/>
          </p:nvGrpSpPr>
          <p:grpSpPr>
            <a:xfrm>
              <a:off x="6878021" y="2941507"/>
              <a:ext cx="1463040" cy="1463040"/>
              <a:chOff x="4573360" y="2633597"/>
              <a:chExt cx="1463040" cy="1463040"/>
            </a:xfrm>
          </p:grpSpPr>
          <p:sp>
            <p:nvSpPr>
              <p:cNvPr id="33" name="Oval 32"/>
              <p:cNvSpPr>
                <a:spLocks noChangeAspect="1"/>
              </p:cNvSpPr>
              <p:nvPr/>
            </p:nvSpPr>
            <p:spPr>
              <a:xfrm>
                <a:off x="4573360" y="2633597"/>
                <a:ext cx="1463040" cy="1463040"/>
              </a:xfrm>
              <a:prstGeom prst="ellipse">
                <a:avLst/>
              </a:prstGeom>
              <a:noFill/>
              <a:ln w="666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>
                <a:spLocks noChangeAspect="1"/>
              </p:cNvSpPr>
              <p:nvPr/>
            </p:nvSpPr>
            <p:spPr>
              <a:xfrm>
                <a:off x="4710520" y="2770757"/>
                <a:ext cx="1188720" cy="1188720"/>
              </a:xfrm>
              <a:prstGeom prst="ellipse">
                <a:avLst/>
              </a:prstGeom>
              <a:solidFill>
                <a:schemeClr val="bg2">
                  <a:lumMod val="50000"/>
                  <a:alpha val="51000"/>
                </a:schemeClr>
              </a:solidFill>
              <a:ln w="666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>
                <a:spLocks noChangeAspect="1"/>
              </p:cNvSpPr>
              <p:nvPr/>
            </p:nvSpPr>
            <p:spPr>
              <a:xfrm>
                <a:off x="4641940" y="2702177"/>
                <a:ext cx="1325880" cy="1325880"/>
              </a:xfrm>
              <a:prstGeom prst="ellipse">
                <a:avLst/>
              </a:prstGeom>
              <a:solidFill>
                <a:schemeClr val="bg2">
                  <a:lumMod val="50000"/>
                  <a:alpha val="18000"/>
                </a:schemeClr>
              </a:solidFill>
              <a:ln w="666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sg.png"/>
          <p:cNvPicPr>
            <a:picLocks noChangeAspect="1"/>
          </p:cNvPicPr>
          <p:nvPr/>
        </p:nvPicPr>
        <p:blipFill>
          <a:blip r:embed="rId2" cstate="print">
            <a:lum bright="20000"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Arc 1"/>
          <p:cNvSpPr>
            <a:spLocks noChangeAspect="1"/>
          </p:cNvSpPr>
          <p:nvPr/>
        </p:nvSpPr>
        <p:spPr>
          <a:xfrm rot="8100000">
            <a:off x="3926675" y="3460195"/>
            <a:ext cx="457200" cy="457200"/>
          </a:xfrm>
          <a:prstGeom prst="arc">
            <a:avLst/>
          </a:prstGeom>
          <a:ln w="44450">
            <a:solidFill>
              <a:srgbClr val="F9ED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/>
          <p:cNvSpPr>
            <a:spLocks noChangeAspect="1"/>
          </p:cNvSpPr>
          <p:nvPr/>
        </p:nvSpPr>
        <p:spPr>
          <a:xfrm rot="8100000">
            <a:off x="3743795" y="3550566"/>
            <a:ext cx="822960" cy="822960"/>
          </a:xfrm>
          <a:prstGeom prst="arc">
            <a:avLst/>
          </a:prstGeom>
          <a:ln w="44450">
            <a:solidFill>
              <a:srgbClr val="F9ED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/>
          <p:cNvSpPr>
            <a:spLocks noChangeAspect="1"/>
          </p:cNvSpPr>
          <p:nvPr/>
        </p:nvSpPr>
        <p:spPr>
          <a:xfrm rot="8100000">
            <a:off x="3195155" y="3824886"/>
            <a:ext cx="1920240" cy="1920240"/>
          </a:xfrm>
          <a:prstGeom prst="arc">
            <a:avLst/>
          </a:prstGeom>
          <a:ln w="44450">
            <a:solidFill>
              <a:srgbClr val="F9ED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/>
          <p:cNvSpPr>
            <a:spLocks noChangeAspect="1"/>
          </p:cNvSpPr>
          <p:nvPr/>
        </p:nvSpPr>
        <p:spPr>
          <a:xfrm rot="8100000">
            <a:off x="3378035" y="3733446"/>
            <a:ext cx="1554480" cy="1554480"/>
          </a:xfrm>
          <a:prstGeom prst="arc">
            <a:avLst/>
          </a:prstGeom>
          <a:ln w="44450">
            <a:solidFill>
              <a:srgbClr val="F9ED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>
            <a:spLocks noChangeAspect="1"/>
          </p:cNvSpPr>
          <p:nvPr/>
        </p:nvSpPr>
        <p:spPr>
          <a:xfrm rot="8100000">
            <a:off x="3560915" y="3642006"/>
            <a:ext cx="1188720" cy="1188720"/>
          </a:xfrm>
          <a:prstGeom prst="arc">
            <a:avLst/>
          </a:prstGeom>
          <a:ln w="44450">
            <a:solidFill>
              <a:srgbClr val="F9ED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Callout 8"/>
          <p:cNvSpPr/>
          <p:nvPr/>
        </p:nvSpPr>
        <p:spPr>
          <a:xfrm>
            <a:off x="5676900" y="2621903"/>
            <a:ext cx="3317810" cy="2140597"/>
          </a:xfrm>
          <a:prstGeom prst="cloudCallout">
            <a:avLst>
              <a:gd name="adj1" fmla="val -117748"/>
              <a:gd name="adj2" fmla="val -106106"/>
            </a:avLst>
          </a:prstGeom>
          <a:solidFill>
            <a:schemeClr val="bg2">
              <a:lumMod val="75000"/>
            </a:schemeClr>
          </a:solidFill>
          <a:ln>
            <a:solidFill>
              <a:srgbClr val="976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 bridge is a potential stream gauge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nip Diagonal Corner Rectangle 9"/>
          <p:cNvSpPr/>
          <p:nvPr/>
        </p:nvSpPr>
        <p:spPr>
          <a:xfrm>
            <a:off x="1567542" y="317239"/>
            <a:ext cx="4245429" cy="1399592"/>
          </a:xfrm>
          <a:prstGeom prst="snip2DiagRect">
            <a:avLst>
              <a:gd name="adj1" fmla="val 0"/>
              <a:gd name="adj2" fmla="val 48000"/>
            </a:avLst>
          </a:prstGeom>
          <a:solidFill>
            <a:schemeClr val="bg2">
              <a:lumMod val="9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156 USGS stream gauges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25,000 bridges</a:t>
            </a:r>
            <a:endParaRPr lang="en-US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9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on4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C:\_WORK\FIGURES\2009_04_24_Ricardo_Presentation\WG_GW\output\whitewaterX70.png"/>
          <p:cNvPicPr>
            <a:picLocks noChangeAspect="1" noChangeArrowheads="1"/>
          </p:cNvPicPr>
          <p:nvPr/>
        </p:nvPicPr>
        <p:blipFill>
          <a:blip r:embed="rId3" cstate="print">
            <a:lum bright="56000" contrast="-40000"/>
          </a:blip>
          <a:srcRect b="148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855662" y="3961507"/>
            <a:ext cx="7432675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Real-Time Flood Forecasting </a:t>
            </a:r>
            <a:endParaRPr lang="en-US" sz="32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 descr="ifc_logo2_stacked_cmyk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6451" y="1076324"/>
            <a:ext cx="4611098" cy="1838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7025" y="3181350"/>
            <a:ext cx="3336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http://www.iowafloodcenter.org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6273225"/>
            <a:ext cx="914400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Enhancing Information from USGS and NWS</a:t>
            </a:r>
            <a:endParaRPr lang="en-US" sz="32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257925"/>
            <a:ext cx="9144000" cy="9525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lood-center-026.jpg"/>
          <p:cNvPicPr>
            <a:picLocks noChangeAspect="1"/>
          </p:cNvPicPr>
          <p:nvPr/>
        </p:nvPicPr>
        <p:blipFill>
          <a:blip r:embed="rId2" cstate="print">
            <a:lum bright="40000" contrast="-40000"/>
          </a:blip>
          <a:stretch>
            <a:fillRect/>
          </a:stretch>
        </p:blipFill>
        <p:spPr>
          <a:xfrm>
            <a:off x="771525" y="4084363"/>
            <a:ext cx="3679845" cy="2354537"/>
          </a:xfrm>
          <a:prstGeom prst="rect">
            <a:avLst/>
          </a:prstGeom>
        </p:spPr>
      </p:pic>
      <p:pic>
        <p:nvPicPr>
          <p:cNvPr id="8" name="Picture 7" descr="usgs_witek.gif"/>
          <p:cNvPicPr>
            <a:picLocks noChangeAspect="1"/>
          </p:cNvPicPr>
          <p:nvPr/>
        </p:nvPicPr>
        <p:blipFill>
          <a:blip r:embed="rId3" cstate="print"/>
          <a:srcRect t="6046" b="6435"/>
          <a:stretch>
            <a:fillRect/>
          </a:stretch>
        </p:blipFill>
        <p:spPr>
          <a:xfrm>
            <a:off x="352425" y="638175"/>
            <a:ext cx="5819775" cy="3238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19032" y="1407426"/>
            <a:ext cx="3191368" cy="335507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onitRiversNWS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3475" y="2369592"/>
            <a:ext cx="3952875" cy="4089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5208" y="121298"/>
            <a:ext cx="8423895" cy="6559420"/>
            <a:chOff x="285208" y="121298"/>
            <a:chExt cx="8423895" cy="6559420"/>
          </a:xfrm>
        </p:grpSpPr>
        <p:pic>
          <p:nvPicPr>
            <p:cNvPr id="2" name="Picture 1" descr="Untitled.tif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05" t="1421" r="1849"/>
            <a:stretch>
              <a:fillRect/>
            </a:stretch>
          </p:blipFill>
          <p:spPr>
            <a:xfrm>
              <a:off x="285208" y="121298"/>
              <a:ext cx="8423895" cy="65594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4226767" y="5645020"/>
              <a:ext cx="914400" cy="52251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457200" y="2046288"/>
            <a:ext cx="8229600" cy="1143000"/>
          </a:xfrm>
          <a:prstGeom prst="rect">
            <a:avLst/>
          </a:prstGeom>
          <a:solidFill>
            <a:schemeClr val="accent1">
              <a:lumMod val="40000"/>
              <a:lumOff val="60000"/>
              <a:alpha val="71000"/>
            </a:schemeClr>
          </a:solidFill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Development of a Real Time Food Forecast System for Iowa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0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2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C:\_WORK\FIGURES\2009_04_24_Ricardo_Presentation\WG_GW\output\whitewaterX70.png"/>
          <p:cNvPicPr>
            <a:picLocks noChangeAspect="1" noChangeArrowheads="1"/>
          </p:cNvPicPr>
          <p:nvPr/>
        </p:nvPicPr>
        <p:blipFill>
          <a:blip r:embed="rId3" cstate="print">
            <a:lum bright="56000" contrast="-40000"/>
          </a:blip>
          <a:srcRect b="14827"/>
          <a:stretch>
            <a:fillRect/>
          </a:stretch>
        </p:blipFill>
        <p:spPr bwMode="auto">
          <a:xfrm>
            <a:off x="190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1462" y="2368549"/>
            <a:ext cx="8601075" cy="2670175"/>
          </a:xfrm>
        </p:spPr>
        <p:txBody>
          <a:bodyPr>
            <a:normAutofit fontScale="92500" lnSpcReduction="20000"/>
          </a:bodyPr>
          <a:lstStyle/>
          <a:p>
            <a:pPr marL="738188" lvl="2" indent="-342900" fontAlgn="auto">
              <a:lnSpc>
                <a:spcPct val="110000"/>
              </a:lnSpc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150000"/>
              <a:buFont typeface="Wingdings 2"/>
              <a:buChar char=""/>
              <a:tabLst>
                <a:tab pos="7772400" algn="r"/>
              </a:tabLst>
              <a:defRPr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inundation maps</a:t>
            </a:r>
          </a:p>
          <a:p>
            <a:pPr marL="738188" lvl="2" indent="-342900">
              <a:lnSpc>
                <a:spcPct val="110000"/>
              </a:lnSpc>
              <a:buClr>
                <a:schemeClr val="accent2">
                  <a:shade val="50000"/>
                </a:schemeClr>
              </a:buClr>
              <a:buSzPct val="150000"/>
              <a:buFont typeface="Wingdings 2"/>
              <a:buChar char=""/>
              <a:tabLst>
                <a:tab pos="7772400" algn="r"/>
              </a:tabLst>
              <a:defRPr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Developing flood monitoring instrumentation</a:t>
            </a:r>
          </a:p>
          <a:p>
            <a:pPr marL="738188" lvl="2" indent="-342900" fontAlgn="auto">
              <a:lnSpc>
                <a:spcPct val="110000"/>
              </a:lnSpc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150000"/>
              <a:buFont typeface="Wingdings 2"/>
              <a:buChar char=""/>
              <a:tabLst>
                <a:tab pos="7772400" algn="r"/>
              </a:tabLst>
              <a:defRPr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Developing flood forecasting systems</a:t>
            </a:r>
          </a:p>
          <a:p>
            <a:pPr marL="738188" lvl="2" indent="-342900" fontAlgn="auto">
              <a:lnSpc>
                <a:spcPct val="110000"/>
              </a:lnSpc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150000"/>
              <a:buFont typeface="Wingdings 2"/>
              <a:buChar char=""/>
              <a:tabLst>
                <a:tab pos="7772400" algn="r"/>
              </a:tabLst>
              <a:defRPr/>
            </a:pPr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Updating flood frequency estimates</a:t>
            </a:r>
          </a:p>
          <a:p>
            <a:pPr marL="738188" lvl="2" indent="-342900" fontAlgn="auto">
              <a:lnSpc>
                <a:spcPct val="110000"/>
              </a:lnSpc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150000"/>
              <a:buFont typeface="Wingdings 2"/>
              <a:buChar char=""/>
              <a:tabLst>
                <a:tab pos="7772400" algn="r"/>
              </a:tabLst>
              <a:defRPr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Engaging with communities and training new cadres of experts</a:t>
            </a: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609600" y="1373188"/>
            <a:ext cx="792480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Activities</a:t>
            </a:r>
            <a:endParaRPr lang="en-US" sz="32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Snip Diagonal Corner Rectangle 15"/>
          <p:cNvSpPr/>
          <p:nvPr/>
        </p:nvSpPr>
        <p:spPr>
          <a:xfrm>
            <a:off x="1" y="0"/>
            <a:ext cx="9144000" cy="104502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E5F5FF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13" descr="ifc_logo2_stacked_cmyk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8873" y="143299"/>
            <a:ext cx="2164701" cy="863010"/>
          </a:xfrm>
          <a:prstGeom prst="rect">
            <a:avLst/>
          </a:prstGeom>
        </p:spPr>
      </p:pic>
      <p:pic>
        <p:nvPicPr>
          <p:cNvPr id="17" name="Picture 3" descr="2006-09-26 AGC01 (03).JPG"/>
          <p:cNvPicPr>
            <a:picLocks noChangeAspect="1"/>
          </p:cNvPicPr>
          <p:nvPr/>
        </p:nvPicPr>
        <p:blipFill>
          <a:blip r:embed="rId5" cstate="print">
            <a:lum bright="40000"/>
          </a:blip>
          <a:stretch>
            <a:fillRect/>
          </a:stretch>
        </p:blipFill>
        <p:spPr bwMode="auto">
          <a:xfrm>
            <a:off x="0" y="5447923"/>
            <a:ext cx="1866900" cy="1400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5" descr="Flooding in Iowa at the Cedar River"/>
          <p:cNvPicPr>
            <a:picLocks noChangeAspect="1" noChangeArrowheads="1"/>
          </p:cNvPicPr>
          <p:nvPr/>
        </p:nvPicPr>
        <p:blipFill>
          <a:blip r:embed="rId6" cstate="print">
            <a:lum bright="30000"/>
          </a:blip>
          <a:srcRect l="5137" r="13020"/>
          <a:stretch>
            <a:fillRect/>
          </a:stretch>
        </p:blipFill>
        <p:spPr bwMode="auto">
          <a:xfrm>
            <a:off x="6200775" y="5440408"/>
            <a:ext cx="2933700" cy="1408261"/>
          </a:xfrm>
          <a:prstGeom prst="rect">
            <a:avLst/>
          </a:prstGeom>
          <a:noFill/>
        </p:spPr>
      </p:pic>
      <p:pic>
        <p:nvPicPr>
          <p:cNvPr id="20" name="Picture 4" descr="GoldShadedNEXRAD_huc8.png"/>
          <p:cNvPicPr>
            <a:picLocks noChangeAspect="1"/>
          </p:cNvPicPr>
          <p:nvPr/>
        </p:nvPicPr>
        <p:blipFill>
          <a:blip r:embed="rId7" cstate="print">
            <a:lum bright="40000"/>
          </a:blip>
          <a:srcRect l="5754" t="11892" r="4480" b="10038"/>
          <a:stretch>
            <a:fillRect/>
          </a:stretch>
        </p:blipFill>
        <p:spPr bwMode="auto">
          <a:xfrm>
            <a:off x="4133285" y="5438969"/>
            <a:ext cx="2115679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 descr="4xradars.jpg"/>
          <p:cNvPicPr>
            <a:picLocks noChangeAspect="1"/>
          </p:cNvPicPr>
          <p:nvPr/>
        </p:nvPicPr>
        <p:blipFill>
          <a:blip r:embed="rId8" cstate="print">
            <a:lum bright="40000"/>
          </a:blip>
          <a:srcRect/>
          <a:stretch>
            <a:fillRect/>
          </a:stretch>
        </p:blipFill>
        <p:spPr bwMode="auto">
          <a:xfrm>
            <a:off x="1858542" y="5448494"/>
            <a:ext cx="22860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flipV="1">
            <a:off x="0" y="5423023"/>
            <a:ext cx="9144000" cy="9525"/>
          </a:xfrm>
          <a:prstGeom prst="line">
            <a:avLst/>
          </a:prstGeom>
          <a:ln w="444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icardo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274320"/>
            <a:ext cx="9144000" cy="628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31429" y="2146041"/>
            <a:ext cx="2286000" cy="33590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1h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3h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6h   12h   24h</a:t>
            </a:r>
            <a:endParaRPr lang="en-US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99380" y="1828800"/>
            <a:ext cx="201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 Lead Time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triped Right Arrow 8"/>
          <p:cNvSpPr/>
          <p:nvPr/>
        </p:nvSpPr>
        <p:spPr>
          <a:xfrm rot="16200000">
            <a:off x="7016586" y="2491273"/>
            <a:ext cx="270588" cy="298580"/>
          </a:xfrm>
          <a:prstGeom prst="striped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ro24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31429" y="2146041"/>
            <a:ext cx="2286000" cy="33590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1h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3h   6h   12h  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24h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99380" y="1828800"/>
            <a:ext cx="201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 Lead Time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triped Right Arrow 5"/>
          <p:cNvSpPr/>
          <p:nvPr/>
        </p:nvSpPr>
        <p:spPr>
          <a:xfrm rot="16200000">
            <a:off x="8352064" y="2491273"/>
            <a:ext cx="270588" cy="298580"/>
          </a:xfrm>
          <a:prstGeom prst="striped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C:\_WORK\FIGURES\2009_04_24_Ricardo_Presentation\WG_GW\output\whitewaterX70.png"/>
          <p:cNvPicPr>
            <a:picLocks noChangeAspect="1" noChangeArrowheads="1"/>
          </p:cNvPicPr>
          <p:nvPr/>
        </p:nvPicPr>
        <p:blipFill>
          <a:blip r:embed="rId3" cstate="print">
            <a:lum bright="56000" contrast="-40000"/>
          </a:blip>
          <a:srcRect b="148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11969" y="2277577"/>
            <a:ext cx="8120062" cy="2342048"/>
          </a:xfrm>
        </p:spPr>
        <p:txBody>
          <a:bodyPr>
            <a:normAutofit/>
          </a:bodyPr>
          <a:lstStyle/>
          <a:p>
            <a:pPr marL="1005840" lvl="2" indent="-342900" fontAlgn="auto">
              <a:lnSpc>
                <a:spcPct val="80000"/>
              </a:lnSpc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150000"/>
              <a:buFont typeface="Wingdings 2"/>
              <a:buChar char=""/>
              <a:defRPr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preparedness to mitigating risk: distributed storage pilot program (IDALS, DNR)</a:t>
            </a:r>
          </a:p>
          <a:p>
            <a:pPr marL="1005840" lvl="2" indent="-342900" fontAlgn="auto">
              <a:lnSpc>
                <a:spcPct val="80000"/>
              </a:lnSpc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150000"/>
              <a:buFont typeface="Wingdings 2"/>
              <a:buChar char=""/>
              <a:defRPr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Engaging ISU atmospheric science and </a:t>
            </a:r>
            <a:r>
              <a:rPr lang="en-U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economics: climate issues</a:t>
            </a:r>
          </a:p>
          <a:p>
            <a:pPr marL="1005840" lvl="2" indent="-342900" fontAlgn="auto">
              <a:lnSpc>
                <a:spcPct val="80000"/>
              </a:lnSpc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150000"/>
              <a:buFont typeface="Wingdings 2"/>
              <a:buChar char=""/>
              <a:defRPr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Engaging social and environmental sciences (UI and UNI)</a:t>
            </a:r>
          </a:p>
          <a:p>
            <a:pPr marL="1005840" lvl="2" indent="-342900" fontAlgn="auto">
              <a:lnSpc>
                <a:spcPct val="80000"/>
              </a:lnSpc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150000"/>
              <a:buFont typeface="Wingdings 2"/>
              <a:buChar char=""/>
              <a:defRPr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Seeking and attracting out-of-state funding</a:t>
            </a:r>
          </a:p>
          <a:p>
            <a:pPr marL="1005840" lvl="2" indent="-342900" fontAlgn="auto">
              <a:lnSpc>
                <a:spcPct val="80000"/>
              </a:lnSpc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150000"/>
              <a:buFont typeface="Wingdings 2"/>
              <a:buChar char=""/>
              <a:defRPr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Outreach</a:t>
            </a: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498474" y="1173163"/>
            <a:ext cx="8093075" cy="584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Outlook</a:t>
            </a:r>
            <a:endParaRPr lang="en-US" sz="32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Snip Diagonal Corner Rectangle 15"/>
          <p:cNvSpPr/>
          <p:nvPr/>
        </p:nvSpPr>
        <p:spPr>
          <a:xfrm>
            <a:off x="1" y="0"/>
            <a:ext cx="9144000" cy="107302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E5F5FF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13" descr="ifc_logo2_stacked_cmyk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8873" y="143299"/>
            <a:ext cx="2164701" cy="863010"/>
          </a:xfrm>
          <a:prstGeom prst="rect">
            <a:avLst/>
          </a:prstGeom>
        </p:spPr>
      </p:pic>
      <p:pic>
        <p:nvPicPr>
          <p:cNvPr id="17" name="Picture 3" descr="Erosion-2.JPG"/>
          <p:cNvPicPr>
            <a:picLocks noChangeAspect="1"/>
          </p:cNvPicPr>
          <p:nvPr/>
        </p:nvPicPr>
        <p:blipFill>
          <a:blip r:embed="rId5" cstate="print">
            <a:lum bright="40000"/>
          </a:blip>
          <a:srcRect/>
          <a:stretch>
            <a:fillRect/>
          </a:stretch>
        </p:blipFill>
        <p:spPr bwMode="auto">
          <a:xfrm>
            <a:off x="0" y="5605463"/>
            <a:ext cx="2152650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DSC00082.JPG"/>
          <p:cNvPicPr>
            <a:picLocks noChangeAspect="1"/>
          </p:cNvPicPr>
          <p:nvPr/>
        </p:nvPicPr>
        <p:blipFill>
          <a:blip r:embed="rId6" cstate="print">
            <a:lum bright="40000"/>
          </a:blip>
          <a:srcRect/>
          <a:stretch>
            <a:fillRect/>
          </a:stretch>
        </p:blipFill>
        <p:spPr bwMode="auto">
          <a:xfrm>
            <a:off x="5663906" y="5600700"/>
            <a:ext cx="1582737" cy="125730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ffectLst>
            <a:outerShdw dist="38100" dir="8100000" algn="tl" rotWithShape="0">
              <a:srgbClr val="808080">
                <a:alpha val="42999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lum bright="40000"/>
          </a:blip>
          <a:srcRect/>
          <a:stretch>
            <a:fillRect/>
          </a:stretch>
        </p:blipFill>
        <p:spPr bwMode="auto">
          <a:xfrm>
            <a:off x="2141243" y="5614988"/>
            <a:ext cx="1219200" cy="1243013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>
            <a:outerShdw dist="38100" dir="8100000" algn="tl" rotWithShape="0">
              <a:srgbClr val="808080">
                <a:alpha val="42999"/>
              </a:srgbClr>
            </a:outerShdw>
          </a:effectLst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8" cstate="print">
            <a:lum bright="40000"/>
          </a:blip>
          <a:srcRect/>
          <a:stretch>
            <a:fillRect/>
          </a:stretch>
        </p:blipFill>
        <p:spPr bwMode="auto">
          <a:xfrm>
            <a:off x="3360443" y="5613401"/>
            <a:ext cx="1066800" cy="124460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>
            <a:outerShdw dist="38100" dir="8100000" algn="tl" rotWithShape="0">
              <a:srgbClr val="808080">
                <a:alpha val="42999"/>
              </a:srgbClr>
            </a:outerShdw>
          </a:effectLst>
        </p:spPr>
      </p:pic>
      <p:pic>
        <p:nvPicPr>
          <p:cNvPr id="22" name="Content Placeholder 9" descr="DSC00081.JPG"/>
          <p:cNvPicPr>
            <a:picLocks noChangeAspect="1"/>
          </p:cNvPicPr>
          <p:nvPr/>
        </p:nvPicPr>
        <p:blipFill>
          <a:blip r:embed="rId9" cstate="print">
            <a:lum bright="40000"/>
          </a:blip>
          <a:srcRect/>
          <a:stretch>
            <a:fillRect/>
          </a:stretch>
        </p:blipFill>
        <p:spPr bwMode="auto">
          <a:xfrm>
            <a:off x="4446293" y="5610225"/>
            <a:ext cx="1219200" cy="12477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>
            <a:outerShdw blurRad="63500" dist="38100" dir="8100000" algn="tl" rotWithShape="0">
              <a:srgbClr val="000000">
                <a:alpha val="42998"/>
              </a:srgbClr>
            </a:outerShdw>
          </a:effectLst>
        </p:spPr>
      </p:pic>
      <p:pic>
        <p:nvPicPr>
          <p:cNvPr id="23" name="Picture 9" descr="erosionplot.png"/>
          <p:cNvPicPr>
            <a:picLocks noChangeAspect="1"/>
          </p:cNvPicPr>
          <p:nvPr/>
        </p:nvPicPr>
        <p:blipFill>
          <a:blip r:embed="rId10" cstate="print">
            <a:lum bright="40000"/>
          </a:blip>
          <a:srcRect/>
          <a:stretch>
            <a:fillRect/>
          </a:stretch>
        </p:blipFill>
        <p:spPr bwMode="auto">
          <a:xfrm>
            <a:off x="7243763" y="5600701"/>
            <a:ext cx="1900237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Connector 23"/>
          <p:cNvCxnSpPr/>
          <p:nvPr/>
        </p:nvCxnSpPr>
        <p:spPr>
          <a:xfrm flipV="1">
            <a:off x="0" y="5600700"/>
            <a:ext cx="9144000" cy="0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0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66571"/>
            <a:ext cx="9144000" cy="56518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1525" y="3252991"/>
            <a:ext cx="7191375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  <a:endParaRPr lang="en-US" sz="5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0" y="0"/>
            <a:ext cx="9144000" cy="6477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E5F5FF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5" descr="ifc_logo2_stacked_cmyk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34325" y="137481"/>
            <a:ext cx="919577" cy="3666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994400"/>
            <a:ext cx="9144000" cy="8636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C:\_WORK\FIGURES\2009_04_24_Ricardo_Presentation\WG_GW\output\whitewaterX70.png"/>
          <p:cNvPicPr>
            <a:picLocks noChangeAspect="1" noChangeArrowheads="1"/>
          </p:cNvPicPr>
          <p:nvPr/>
        </p:nvPicPr>
        <p:blipFill>
          <a:blip r:embed="rId3" cstate="print">
            <a:lum bright="56000" contrast="-40000"/>
          </a:blip>
          <a:srcRect b="148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855662" y="3961507"/>
            <a:ext cx="7432675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 Inundation Mapping </a:t>
            </a:r>
            <a:endParaRPr lang="en-US" sz="32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 descr="ifc_logo2_stacked_cmyk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6451" y="1076324"/>
            <a:ext cx="4611098" cy="1838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7025" y="3181350"/>
            <a:ext cx="3336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http://www.iowafloodcenter.org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6273225"/>
            <a:ext cx="914400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Collaboration with Iowa DNR</a:t>
            </a:r>
            <a:endParaRPr lang="en-US" sz="32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257925"/>
            <a:ext cx="9144000" cy="9525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owacity_2008_hgraph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62000" y="42863"/>
            <a:ext cx="7620000" cy="6772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8" name="Picture 2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" y="0"/>
            <a:ext cx="89832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" y="0"/>
            <a:ext cx="89832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" y="0"/>
            <a:ext cx="89832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C:\_WORK\FIGURES\2009_04_24_Ricardo_Presentation\WG_GW\output\whitewaterX70.png"/>
          <p:cNvPicPr>
            <a:picLocks noChangeAspect="1" noChangeArrowheads="1"/>
          </p:cNvPicPr>
          <p:nvPr/>
        </p:nvPicPr>
        <p:blipFill>
          <a:blip r:embed="rId3" cstate="print">
            <a:lum bright="56000" contrast="-40000"/>
          </a:blip>
          <a:srcRect b="148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nip Diagonal Corner Rectangle 15"/>
          <p:cNvSpPr/>
          <p:nvPr/>
        </p:nvSpPr>
        <p:spPr>
          <a:xfrm>
            <a:off x="0" y="0"/>
            <a:ext cx="9144000" cy="107302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E5F5FF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	</a:t>
            </a:r>
            <a:r>
              <a:rPr lang="en-US" sz="3600" b="1" dirty="0" smtClean="0">
                <a:solidFill>
                  <a:schemeClr val="tx1"/>
                </a:solidFill>
              </a:rPr>
              <a:t>2008 Flood Peak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4" name="Picture 13" descr="ifc_logo2_stacked_cmyk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8873" y="143299"/>
            <a:ext cx="2164701" cy="863010"/>
          </a:xfrm>
          <a:prstGeom prst="rect">
            <a:avLst/>
          </a:prstGeom>
        </p:spPr>
      </p:pic>
      <p:pic>
        <p:nvPicPr>
          <p:cNvPr id="17" name="Picture 3" descr="Erosion-2.JPG"/>
          <p:cNvPicPr>
            <a:picLocks noChangeAspect="1"/>
          </p:cNvPicPr>
          <p:nvPr/>
        </p:nvPicPr>
        <p:blipFill>
          <a:blip r:embed="rId5" cstate="print">
            <a:lum bright="40000"/>
          </a:blip>
          <a:srcRect/>
          <a:stretch>
            <a:fillRect/>
          </a:stretch>
        </p:blipFill>
        <p:spPr bwMode="auto">
          <a:xfrm>
            <a:off x="0" y="5605463"/>
            <a:ext cx="2152650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DSC00082.JPG"/>
          <p:cNvPicPr>
            <a:picLocks noChangeAspect="1"/>
          </p:cNvPicPr>
          <p:nvPr/>
        </p:nvPicPr>
        <p:blipFill>
          <a:blip r:embed="rId6" cstate="print">
            <a:lum bright="40000"/>
          </a:blip>
          <a:srcRect/>
          <a:stretch>
            <a:fillRect/>
          </a:stretch>
        </p:blipFill>
        <p:spPr bwMode="auto">
          <a:xfrm>
            <a:off x="5663906" y="5600700"/>
            <a:ext cx="1582737" cy="125730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ffectLst>
            <a:outerShdw dist="38100" dir="8100000" algn="tl" rotWithShape="0">
              <a:srgbClr val="808080">
                <a:alpha val="42999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lum bright="40000"/>
          </a:blip>
          <a:srcRect/>
          <a:stretch>
            <a:fillRect/>
          </a:stretch>
        </p:blipFill>
        <p:spPr bwMode="auto">
          <a:xfrm>
            <a:off x="2141243" y="5614988"/>
            <a:ext cx="1219200" cy="1243013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>
            <a:outerShdw dist="38100" dir="8100000" algn="tl" rotWithShape="0">
              <a:srgbClr val="808080">
                <a:alpha val="42999"/>
              </a:srgbClr>
            </a:outerShdw>
          </a:effectLst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8" cstate="print">
            <a:lum bright="40000"/>
          </a:blip>
          <a:srcRect/>
          <a:stretch>
            <a:fillRect/>
          </a:stretch>
        </p:blipFill>
        <p:spPr bwMode="auto">
          <a:xfrm>
            <a:off x="3360443" y="5613401"/>
            <a:ext cx="1066800" cy="124460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>
            <a:outerShdw dist="38100" dir="8100000" algn="tl" rotWithShape="0">
              <a:srgbClr val="808080">
                <a:alpha val="42999"/>
              </a:srgbClr>
            </a:outerShdw>
          </a:effectLst>
        </p:spPr>
      </p:pic>
      <p:pic>
        <p:nvPicPr>
          <p:cNvPr id="22" name="Content Placeholder 9" descr="DSC00081.JPG"/>
          <p:cNvPicPr>
            <a:picLocks noChangeAspect="1"/>
          </p:cNvPicPr>
          <p:nvPr/>
        </p:nvPicPr>
        <p:blipFill>
          <a:blip r:embed="rId9" cstate="print">
            <a:lum bright="40000"/>
          </a:blip>
          <a:srcRect/>
          <a:stretch>
            <a:fillRect/>
          </a:stretch>
        </p:blipFill>
        <p:spPr bwMode="auto">
          <a:xfrm>
            <a:off x="4446293" y="5610225"/>
            <a:ext cx="1219200" cy="12477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>
            <a:outerShdw blurRad="63500" dist="38100" dir="8100000" algn="tl" rotWithShape="0">
              <a:srgbClr val="000000">
                <a:alpha val="42998"/>
              </a:srgbClr>
            </a:outerShdw>
          </a:effectLst>
        </p:spPr>
      </p:pic>
      <p:pic>
        <p:nvPicPr>
          <p:cNvPr id="23" name="Picture 9" descr="erosionplot.png"/>
          <p:cNvPicPr>
            <a:picLocks noChangeAspect="1"/>
          </p:cNvPicPr>
          <p:nvPr/>
        </p:nvPicPr>
        <p:blipFill>
          <a:blip r:embed="rId10" cstate="print">
            <a:lum bright="40000"/>
          </a:blip>
          <a:srcRect/>
          <a:stretch>
            <a:fillRect/>
          </a:stretch>
        </p:blipFill>
        <p:spPr bwMode="auto">
          <a:xfrm>
            <a:off x="7243763" y="5600701"/>
            <a:ext cx="1900237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Connector 23"/>
          <p:cNvCxnSpPr/>
          <p:nvPr/>
        </p:nvCxnSpPr>
        <p:spPr>
          <a:xfrm flipV="1">
            <a:off x="0" y="5600700"/>
            <a:ext cx="9144000" cy="0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Picture 2" descr="C:\Users\jpiotrow\Desktop\I80south_depth_0_to_20ft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00761" y="1190625"/>
            <a:ext cx="3471713" cy="4281129"/>
          </a:xfrm>
          <a:prstGeom prst="rect">
            <a:avLst/>
          </a:prstGeom>
          <a:noFill/>
        </p:spPr>
      </p:pic>
      <p:pic>
        <p:nvPicPr>
          <p:cNvPr id="26" name="Picture 3" descr="C:\Users\jpiotrow\Desktop\I80south_velocity_0_to_6fps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64459" y="1181101"/>
            <a:ext cx="3461276" cy="4248150"/>
          </a:xfrm>
          <a:prstGeom prst="rect">
            <a:avLst/>
          </a:prstGeom>
          <a:noFill/>
        </p:spPr>
      </p:pic>
      <p:grpSp>
        <p:nvGrpSpPr>
          <p:cNvPr id="2" name="Group 14"/>
          <p:cNvGrpSpPr/>
          <p:nvPr/>
        </p:nvGrpSpPr>
        <p:grpSpPr>
          <a:xfrm>
            <a:off x="876301" y="4686300"/>
            <a:ext cx="2117537" cy="688777"/>
            <a:chOff x="533400" y="5334000"/>
            <a:chExt cx="2541046" cy="865891"/>
          </a:xfrm>
        </p:grpSpPr>
        <p:sp>
          <p:nvSpPr>
            <p:cNvPr id="28" name="Rectangle 27"/>
            <p:cNvSpPr/>
            <p:nvPr/>
          </p:nvSpPr>
          <p:spPr>
            <a:xfrm>
              <a:off x="533400" y="5334000"/>
              <a:ext cx="2514600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62000" y="5638800"/>
              <a:ext cx="2057400" cy="228600"/>
            </a:xfrm>
            <a:prstGeom prst="rect">
              <a:avLst/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3400" y="5562600"/>
              <a:ext cx="331246" cy="386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743200" y="5562600"/>
              <a:ext cx="331246" cy="386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6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2010" y="5812971"/>
              <a:ext cx="1930221" cy="386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Water velocity (fps)</a:t>
              </a:r>
              <a:endParaRPr lang="en-US" sz="1400" dirty="0"/>
            </a:p>
          </p:txBody>
        </p:sp>
      </p:grpSp>
      <p:grpSp>
        <p:nvGrpSpPr>
          <p:cNvPr id="3" name="Group 15"/>
          <p:cNvGrpSpPr/>
          <p:nvPr/>
        </p:nvGrpSpPr>
        <p:grpSpPr>
          <a:xfrm>
            <a:off x="4949073" y="4781553"/>
            <a:ext cx="2233899" cy="650674"/>
            <a:chOff x="533400" y="5334000"/>
            <a:chExt cx="2553587" cy="867565"/>
          </a:xfrm>
        </p:grpSpPr>
        <p:sp>
          <p:nvSpPr>
            <p:cNvPr id="35" name="Rectangle 34"/>
            <p:cNvSpPr/>
            <p:nvPr/>
          </p:nvSpPr>
          <p:spPr>
            <a:xfrm>
              <a:off x="533400" y="5334000"/>
              <a:ext cx="2514600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62000" y="5638800"/>
              <a:ext cx="1981200" cy="228600"/>
            </a:xfrm>
            <a:prstGeom prst="rect">
              <a:avLst/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3400" y="5562596"/>
              <a:ext cx="315541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667000" y="5562596"/>
              <a:ext cx="419987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</a:t>
              </a:r>
              <a:endParaRPr lang="en-US" sz="14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13904" y="5791196"/>
              <a:ext cx="1569639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Water depth (ft)</a:t>
              </a:r>
              <a:endParaRPr lang="en-US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owa_map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15" t="961" r="11132"/>
          <a:stretch>
            <a:fillRect/>
          </a:stretch>
        </p:blipFill>
        <p:spPr>
          <a:xfrm>
            <a:off x="0" y="457200"/>
            <a:ext cx="9144000" cy="60170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2530</TotalTime>
  <Words>243</Words>
  <Application>Microsoft Office PowerPoint</Application>
  <PresentationFormat>On-screen Show (4:3)</PresentationFormat>
  <Paragraphs>52</Paragraphs>
  <Slides>24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Iowa Department of Natural Resources Statewide Floodplain Mapping Program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Witold Krajewski</dc:creator>
  <cp:lastModifiedBy>ncyoung</cp:lastModifiedBy>
  <cp:revision>244</cp:revision>
  <dcterms:created xsi:type="dcterms:W3CDTF">2010-01-27T03:02:03Z</dcterms:created>
  <dcterms:modified xsi:type="dcterms:W3CDTF">2010-06-21T19:43:38Z</dcterms:modified>
</cp:coreProperties>
</file>