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4" r:id="rId3"/>
    <p:sldId id="257" r:id="rId4"/>
    <p:sldId id="258" r:id="rId5"/>
    <p:sldId id="263" r:id="rId6"/>
    <p:sldId id="268" r:id="rId7"/>
    <p:sldId id="269" r:id="rId8"/>
    <p:sldId id="265" r:id="rId9"/>
    <p:sldId id="267" r:id="rId10"/>
    <p:sldId id="261" r:id="rId11"/>
    <p:sldId id="273" r:id="rId12"/>
    <p:sldId id="274" r:id="rId13"/>
    <p:sldId id="275" r:id="rId14"/>
    <p:sldId id="271"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1" autoAdjust="0"/>
    <p:restoredTop sz="52381" autoAdjust="0"/>
  </p:normalViewPr>
  <p:slideViewPr>
    <p:cSldViewPr>
      <p:cViewPr varScale="1">
        <p:scale>
          <a:sx n="37" d="100"/>
          <a:sy n="37" d="100"/>
        </p:scale>
        <p:origin x="-1374" y="-78"/>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0111529D-B592-4F6E-B519-F14F59EC1A9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07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44B2DBE9-3D17-4AE7-84B2-A4A750996E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0758C-5CDF-47F7-B92D-4FC0DF6340EC}" type="slidenum">
              <a:rPr lang="en-US"/>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723B2-23A4-4F14-85D3-6930831427E5}" type="slidenum">
              <a:rPr lang="en-US"/>
              <a:pPr/>
              <a:t>10</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34FD372-2A49-476D-BA24-B6BA15C506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BD964-77B2-4659-8D68-9F67169D9BB1}" type="slidenum">
              <a:rPr lang="en-US"/>
              <a:pPr/>
              <a:t>12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66,142 Acres  with three headwater streams converging in Iowa Co., extending 25 miles into the Iowa River in Coralville, Johnson County</a:t>
            </a:r>
          </a:p>
          <a:p>
            <a:endParaRPr lang="en-US" dirty="0" smtClean="0"/>
          </a:p>
          <a:p>
            <a:r>
              <a:rPr lang="en-US" dirty="0" smtClean="0"/>
              <a:t>Clear </a:t>
            </a:r>
            <a:r>
              <a:rPr lang="en-US" dirty="0"/>
              <a:t>Creek is relevant because it’s the largest of three watersheds that are contributing to the impairment of the Iowa River between the Coralville Reservoir and the Burlington St Bridge in Downtown Iowa City</a:t>
            </a:r>
            <a:r>
              <a:rPr lang="en-US" dirty="0" smtClean="0"/>
              <a:t>.</a:t>
            </a:r>
          </a:p>
          <a:p>
            <a:endParaRPr lang="en-US" dirty="0" smtClean="0"/>
          </a:p>
          <a:p>
            <a:r>
              <a:rPr lang="en-US" dirty="0" smtClean="0"/>
              <a:t>Clear Creek contributed to Flooding in urban Coralville</a:t>
            </a:r>
            <a:r>
              <a:rPr lang="en-US" baseline="0" dirty="0" smtClean="0"/>
              <a:t> </a:t>
            </a:r>
            <a:r>
              <a:rPr lang="en-US" dirty="0" smtClean="0"/>
              <a:t>in</a:t>
            </a:r>
            <a:r>
              <a:rPr lang="en-US" baseline="0" dirty="0" smtClean="0"/>
              <a:t> several events including 1990 and 1993.  The 93 event contributed to the closing of Int. 80 near Tiffin.</a:t>
            </a:r>
            <a:endParaRPr lang="en-US" dirty="0" smtClean="0"/>
          </a:p>
          <a:p>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EF2EA-D8B1-48C1-93D4-9A390FDCCBB0}" type="slidenum">
              <a:rPr lang="en-US"/>
              <a:pPr/>
              <a:t>13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smtClean="0"/>
              <a:t>The </a:t>
            </a:r>
            <a:r>
              <a:rPr lang="en-US" dirty="0"/>
              <a:t>CCWEP is an extension of the </a:t>
            </a:r>
            <a:r>
              <a:rPr lang="en-US" dirty="0" smtClean="0"/>
              <a:t>JCSWCD.  </a:t>
            </a:r>
          </a:p>
          <a:p>
            <a:endParaRPr lang="en-US" dirty="0" smtClean="0"/>
          </a:p>
          <a:p>
            <a:r>
              <a:rPr lang="en-US" dirty="0" smtClean="0"/>
              <a:t>The board felt they could better focus</a:t>
            </a:r>
            <a:r>
              <a:rPr lang="en-US" baseline="0" dirty="0" smtClean="0"/>
              <a:t> their time on a smaller watershed rather than focus on the entire Iowa Basin. Local Example: In Indian Creek, where impervious services are a bigger contributor we can do a much better job of reducing frequent, flash flooding with urban practices.  Whereas on the whole, urban is a small percentage of the watershed.</a:t>
            </a:r>
            <a:endParaRPr lang="en-US" dirty="0" smtClean="0"/>
          </a:p>
          <a:p>
            <a:endParaRPr lang="en-US" dirty="0" smtClean="0"/>
          </a:p>
          <a:p>
            <a:r>
              <a:rPr lang="en-US" dirty="0" smtClean="0"/>
              <a:t>CCWEP recent</a:t>
            </a:r>
            <a:r>
              <a:rPr lang="en-US" baseline="0" dirty="0" smtClean="0"/>
              <a:t> </a:t>
            </a:r>
            <a:r>
              <a:rPr lang="en-US" dirty="0" smtClean="0"/>
              <a:t>Outcomes: </a:t>
            </a:r>
            <a:endParaRPr lang="en-US" dirty="0" smtClean="0"/>
          </a:p>
          <a:p>
            <a:r>
              <a:rPr lang="en-US" dirty="0" smtClean="0"/>
              <a:t>Conroy’s sewage is now treated in a lagoon made possible by a WIRB grant.</a:t>
            </a:r>
          </a:p>
          <a:p>
            <a:r>
              <a:rPr lang="en-US" dirty="0" smtClean="0"/>
              <a:t>7,779 tons of soil/yr saved  = 500 dump trucks/yr</a:t>
            </a:r>
          </a:p>
          <a:p>
            <a:r>
              <a:rPr lang="en-US" dirty="0" smtClean="0"/>
              <a:t>6,000 ft of fence</a:t>
            </a:r>
          </a:p>
          <a:p>
            <a:r>
              <a:rPr lang="en-US" dirty="0" smtClean="0"/>
              <a:t>16,000 ft of filter strips</a:t>
            </a:r>
          </a:p>
          <a:p>
            <a:r>
              <a:rPr lang="en-US" dirty="0" smtClean="0"/>
              <a:t>95 ac. of grassed waterways </a:t>
            </a:r>
          </a:p>
          <a:p>
            <a:r>
              <a:rPr lang="en-US" dirty="0" smtClean="0"/>
              <a:t>120 Water &amp; Sediment Basins / Terraces</a:t>
            </a:r>
          </a:p>
          <a:p>
            <a:r>
              <a:rPr lang="en-US" dirty="0" smtClean="0"/>
              <a:t>City of Coralville</a:t>
            </a:r>
            <a:r>
              <a:rPr lang="en-US" baseline="0" dirty="0" smtClean="0"/>
              <a:t> provides some cost-share for </a:t>
            </a:r>
            <a:r>
              <a:rPr lang="en-US" baseline="0" dirty="0" err="1" smtClean="0"/>
              <a:t>raingardens</a:t>
            </a:r>
            <a:endParaRPr lang="en-US" baseline="0" dirty="0" smtClean="0"/>
          </a:p>
          <a:p>
            <a:r>
              <a:rPr lang="en-US" baseline="0" dirty="0" smtClean="0"/>
              <a:t>IDALS-DSC/SWCD provides an urban specialist as needed and REAP cost-share and low </a:t>
            </a:r>
            <a:r>
              <a:rPr lang="en-US" baseline="0" dirty="0" smtClean="0"/>
              <a:t>interest </a:t>
            </a:r>
            <a:r>
              <a:rPr lang="en-US" baseline="0" dirty="0" smtClean="0"/>
              <a:t>loans are available for urban BMPS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Clear Creek Project</a:t>
            </a:r>
            <a:r>
              <a:rPr lang="en-US" baseline="0" dirty="0" smtClean="0"/>
              <a:t> has received grant awards from the IDALS/DSC, DNR, and WIRB for BMPs and a watershed coordinator.</a:t>
            </a:r>
          </a:p>
          <a:p>
            <a:r>
              <a:rPr lang="en-US" baseline="0" dirty="0" smtClean="0"/>
              <a:t>Currently working with the Iowa Flood Center to access flooding.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B2DBE9-3D17-4AE7-84B2-A4A750996EB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ACFFD-EAAC-4193-81A4-619DE6C1DA0E}" type="slidenum">
              <a:rPr lang="en-US"/>
              <a:pPr/>
              <a:t>2</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3156D-81B3-4E2D-A554-5446B53A17CE}" type="slidenum">
              <a:rPr lang="en-US"/>
              <a:pPr/>
              <a:t>3</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27437-F422-4726-B980-296DB75091C0}" type="slidenum">
              <a:rPr lang="en-US"/>
              <a:pPr/>
              <a:t>4</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F6916-AAC8-4688-8C99-9F017EEBF9B0}" type="slidenum">
              <a:rPr lang="en-US"/>
              <a:pPr/>
              <a:t>5</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E6157-D088-4546-97E8-315D9755D886}" type="slidenum">
              <a:rPr lang="en-US"/>
              <a:pPr/>
              <a:t>6</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A6269-ADE6-43D9-BC22-E5C5BC236CA5}" type="slidenum">
              <a:rPr lang="en-US"/>
              <a:pPr/>
              <a:t>7</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74DE0-F525-43F8-B114-ABB1F368F22E}" type="slidenum">
              <a:rPr lang="en-US"/>
              <a:pPr/>
              <a:t>8</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4B7B3-9295-48B3-8E5F-4F1FEED2046F}" type="slidenum">
              <a:rPr lang="en-US"/>
              <a:pPr/>
              <a:t>9</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smtClean="0"/>
              <a:t>Many of these projects include rural</a:t>
            </a:r>
            <a:r>
              <a:rPr lang="en-US" baseline="0" dirty="0" smtClean="0"/>
              <a:t> and urban partners that have worked together on a watershed basis to target limited resources to get the best return on investment.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57040B-B29E-4FEF-96BB-89FAB11D6E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4D3701-FA63-4F0F-B469-ABC2A63B86E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DDBE0-6787-4B54-9C06-1CD81A0BAD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01F061-B752-4777-B007-3AFBD9F30A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B3EFF1-36B2-4223-A2FE-C6D22BF92C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DD12A-0364-4526-BA2F-1A64F44FB7F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B996B7-4A37-4CF0-A11B-938034323C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93AEEF-76E4-4797-A2B5-FFF2C5E34E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711AFC-AE19-47E8-AA5C-9BB2C9C1D2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86BE6D-3ABB-41DE-A9BA-D402CB04C3E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EBCC47-0A00-4DB7-B918-C70D8BFB95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212999-0A42-4735-8FF4-96E2A7FDF84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owaagriculture.gov/soilConservation.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iowaagriculture.gov/SoilConservation.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
            <a:ext cx="7772400" cy="1470025"/>
          </a:xfrm>
        </p:spPr>
        <p:txBody>
          <a:bodyPr/>
          <a:lstStyle/>
          <a:p>
            <a:r>
              <a:rPr lang="en-US" sz="2800" dirty="0"/>
              <a:t>Anatomy of Iowa Floods:</a:t>
            </a:r>
            <a:br>
              <a:rPr lang="en-US" sz="2800" dirty="0"/>
            </a:br>
            <a:r>
              <a:rPr lang="en-US" sz="2800" dirty="0"/>
              <a:t>Preparing for the Future</a:t>
            </a:r>
          </a:p>
        </p:txBody>
      </p:sp>
      <p:sp>
        <p:nvSpPr>
          <p:cNvPr id="2051" name="Rectangle 3"/>
          <p:cNvSpPr>
            <a:spLocks noGrp="1" noChangeArrowheads="1"/>
          </p:cNvSpPr>
          <p:nvPr>
            <p:ph type="subTitle" idx="1"/>
          </p:nvPr>
        </p:nvSpPr>
        <p:spPr>
          <a:xfrm>
            <a:off x="914400" y="1600200"/>
            <a:ext cx="7239000" cy="4800600"/>
          </a:xfrm>
        </p:spPr>
        <p:txBody>
          <a:bodyPr/>
          <a:lstStyle/>
          <a:p>
            <a:pPr>
              <a:lnSpc>
                <a:spcPct val="80000"/>
              </a:lnSpc>
            </a:pPr>
            <a:r>
              <a:rPr lang="en-US" b="1" i="1" dirty="0"/>
              <a:t>“How urban and rural Iowans work together to reduce flood impacts.”</a:t>
            </a:r>
          </a:p>
          <a:p>
            <a:pPr>
              <a:lnSpc>
                <a:spcPct val="80000"/>
              </a:lnSpc>
            </a:pPr>
            <a:endParaRPr lang="en-US" b="1" i="1" dirty="0"/>
          </a:p>
          <a:p>
            <a:pPr>
              <a:lnSpc>
                <a:spcPct val="80000"/>
              </a:lnSpc>
            </a:pPr>
            <a:endParaRPr lang="en-US" sz="2800" b="1" i="1" dirty="0"/>
          </a:p>
          <a:p>
            <a:pPr>
              <a:lnSpc>
                <a:spcPct val="80000"/>
              </a:lnSpc>
            </a:pPr>
            <a:endParaRPr lang="en-US" sz="2800" b="1" i="1" dirty="0"/>
          </a:p>
          <a:p>
            <a:pPr>
              <a:lnSpc>
                <a:spcPct val="80000"/>
              </a:lnSpc>
            </a:pPr>
            <a:endParaRPr lang="en-US" sz="2800" b="1" i="1" dirty="0"/>
          </a:p>
          <a:p>
            <a:pPr>
              <a:lnSpc>
                <a:spcPct val="80000"/>
              </a:lnSpc>
            </a:pPr>
            <a:endParaRPr lang="en-US" sz="1600" b="1" dirty="0"/>
          </a:p>
          <a:p>
            <a:pPr algn="l">
              <a:lnSpc>
                <a:spcPct val="80000"/>
              </a:lnSpc>
            </a:pPr>
            <a:r>
              <a:rPr lang="en-US" sz="1600" b="1" dirty="0"/>
              <a:t>    </a:t>
            </a:r>
          </a:p>
          <a:p>
            <a:pPr algn="l">
              <a:lnSpc>
                <a:spcPct val="80000"/>
              </a:lnSpc>
            </a:pPr>
            <a:endParaRPr lang="en-US" sz="1600" b="1" dirty="0"/>
          </a:p>
          <a:p>
            <a:pPr algn="l">
              <a:lnSpc>
                <a:spcPct val="80000"/>
              </a:lnSpc>
            </a:pPr>
            <a:endParaRPr lang="en-US" sz="1600" b="1" dirty="0"/>
          </a:p>
          <a:p>
            <a:pPr algn="l">
              <a:lnSpc>
                <a:spcPct val="80000"/>
              </a:lnSpc>
            </a:pPr>
            <a:endParaRPr lang="en-US" sz="1600" b="1" dirty="0"/>
          </a:p>
          <a:p>
            <a:pPr algn="l">
              <a:lnSpc>
                <a:spcPct val="80000"/>
              </a:lnSpc>
            </a:pPr>
            <a:endParaRPr lang="en-US" sz="1600" b="1" dirty="0"/>
          </a:p>
          <a:p>
            <a:pPr algn="l">
              <a:lnSpc>
                <a:spcPct val="80000"/>
              </a:lnSpc>
            </a:pPr>
            <a:r>
              <a:rPr lang="en-US" sz="1600" b="1" dirty="0"/>
              <a:t>    </a:t>
            </a:r>
            <a:r>
              <a:rPr lang="en-US" sz="1600" b="1" dirty="0" smtClean="0"/>
              <a:t>James Martin, </a:t>
            </a:r>
            <a:r>
              <a:rPr lang="en-US" sz="1600" b="1" dirty="0"/>
              <a:t>Division of Soil Conservation</a:t>
            </a:r>
            <a:endParaRPr lang="en-US" sz="1600" i="1" dirty="0"/>
          </a:p>
          <a:p>
            <a:pPr algn="l">
              <a:lnSpc>
                <a:spcPct val="80000"/>
              </a:lnSpc>
            </a:pPr>
            <a:r>
              <a:rPr lang="en-US" sz="1600" b="1" dirty="0"/>
              <a:t>    Iowa Department of Agriculture &amp; Land Stewardship</a:t>
            </a:r>
          </a:p>
        </p:txBody>
      </p:sp>
      <p:grpSp>
        <p:nvGrpSpPr>
          <p:cNvPr id="2056" name="Group 8"/>
          <p:cNvGrpSpPr>
            <a:grpSpLocks/>
          </p:cNvGrpSpPr>
          <p:nvPr/>
        </p:nvGrpSpPr>
        <p:grpSpPr bwMode="auto">
          <a:xfrm>
            <a:off x="914400" y="2667000"/>
            <a:ext cx="7315200" cy="2667000"/>
            <a:chOff x="912" y="1920"/>
            <a:chExt cx="3840" cy="1277"/>
          </a:xfrm>
        </p:grpSpPr>
        <p:pic>
          <p:nvPicPr>
            <p:cNvPr id="2055" name="Picture 7" descr="DSC_30 IA Great Lakes38"/>
            <p:cNvPicPr>
              <a:picLocks noChangeAspect="1" noChangeArrowheads="1"/>
            </p:cNvPicPr>
            <p:nvPr/>
          </p:nvPicPr>
          <p:blipFill>
            <a:blip r:embed="rId3" cstate="print"/>
            <a:srcRect/>
            <a:stretch>
              <a:fillRect/>
            </a:stretch>
          </p:blipFill>
          <p:spPr bwMode="auto">
            <a:xfrm>
              <a:off x="912" y="1920"/>
              <a:ext cx="1920" cy="1277"/>
            </a:xfrm>
            <a:prstGeom prst="rect">
              <a:avLst/>
            </a:prstGeom>
            <a:noFill/>
          </p:spPr>
        </p:pic>
        <p:pic>
          <p:nvPicPr>
            <p:cNvPr id="2054" name="Picture 6" descr="DSC_22_Clayton County terraces001"/>
            <p:cNvPicPr>
              <a:picLocks noChangeAspect="1" noChangeArrowheads="1"/>
            </p:cNvPicPr>
            <p:nvPr/>
          </p:nvPicPr>
          <p:blipFill>
            <a:blip r:embed="rId4" cstate="print"/>
            <a:srcRect/>
            <a:stretch>
              <a:fillRect/>
            </a:stretch>
          </p:blipFill>
          <p:spPr bwMode="auto">
            <a:xfrm>
              <a:off x="2832" y="1920"/>
              <a:ext cx="1920" cy="1275"/>
            </a:xfrm>
            <a:prstGeom prst="rect">
              <a:avLst/>
            </a:prstGeom>
            <a:noFill/>
          </p:spPr>
        </p:pic>
      </p:grpSp>
      <p:pic>
        <p:nvPicPr>
          <p:cNvPr id="2057" name="Picture 9" descr="IdalsLogo_transparent"/>
          <p:cNvPicPr>
            <a:picLocks noChangeAspect="1" noChangeArrowheads="1"/>
          </p:cNvPicPr>
          <p:nvPr/>
        </p:nvPicPr>
        <p:blipFill>
          <a:blip r:embed="rId5" cstate="print"/>
          <a:srcRect/>
          <a:stretch>
            <a:fillRect/>
          </a:stretch>
        </p:blipFill>
        <p:spPr bwMode="auto">
          <a:xfrm>
            <a:off x="6553200" y="5562600"/>
            <a:ext cx="1066800" cy="712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371600"/>
          </a:xfrm>
        </p:spPr>
        <p:txBody>
          <a:bodyPr/>
          <a:lstStyle/>
          <a:p>
            <a:r>
              <a:rPr lang="en-US" sz="3200" b="1"/>
              <a:t>“Iowa Watershed Projects” Publication</a:t>
            </a:r>
            <a:r>
              <a:rPr lang="en-US"/>
              <a:t> </a:t>
            </a:r>
          </a:p>
        </p:txBody>
      </p:sp>
      <p:sp>
        <p:nvSpPr>
          <p:cNvPr id="13315" name="Rectangle 3"/>
          <p:cNvSpPr>
            <a:spLocks noGrp="1" noChangeArrowheads="1"/>
          </p:cNvSpPr>
          <p:nvPr>
            <p:ph type="body" idx="1"/>
          </p:nvPr>
        </p:nvSpPr>
        <p:spPr>
          <a:xfrm>
            <a:off x="762000" y="1524000"/>
            <a:ext cx="7543800" cy="2667000"/>
          </a:xfrm>
        </p:spPr>
        <p:txBody>
          <a:bodyPr/>
          <a:lstStyle/>
          <a:p>
            <a:r>
              <a:rPr lang="en-US"/>
              <a:t>feature stories highlight effectiveness of the Division/District grassroots framework</a:t>
            </a:r>
          </a:p>
          <a:p>
            <a:r>
              <a:rPr lang="en-US"/>
              <a:t>individual project summaries focus on the scope and variety of projects</a:t>
            </a:r>
          </a:p>
        </p:txBody>
      </p:sp>
      <p:pic>
        <p:nvPicPr>
          <p:cNvPr id="13317" name="Picture 5" descr="IdalsLogo_transparent"/>
          <p:cNvPicPr>
            <a:picLocks noChangeAspect="1" noChangeArrowheads="1"/>
          </p:cNvPicPr>
          <p:nvPr/>
        </p:nvPicPr>
        <p:blipFill>
          <a:blip r:embed="rId3" cstate="print"/>
          <a:srcRect/>
          <a:stretch>
            <a:fillRect/>
          </a:stretch>
        </p:blipFill>
        <p:spPr bwMode="auto">
          <a:xfrm>
            <a:off x="6172200" y="4724400"/>
            <a:ext cx="2133600" cy="1423988"/>
          </a:xfrm>
          <a:prstGeom prst="rect">
            <a:avLst/>
          </a:prstGeom>
          <a:noFill/>
        </p:spPr>
      </p:pic>
      <p:sp>
        <p:nvSpPr>
          <p:cNvPr id="13318" name="Rectangle 6"/>
          <p:cNvSpPr>
            <a:spLocks noChangeArrowheads="1"/>
          </p:cNvSpPr>
          <p:nvPr/>
        </p:nvSpPr>
        <p:spPr bwMode="auto">
          <a:xfrm>
            <a:off x="685800" y="4876800"/>
            <a:ext cx="7239000" cy="1027113"/>
          </a:xfrm>
          <a:prstGeom prst="rect">
            <a:avLst/>
          </a:prstGeom>
          <a:noFill/>
          <a:ln w="9525">
            <a:noFill/>
            <a:miter lim="800000"/>
            <a:headEnd/>
            <a:tailEnd/>
          </a:ln>
          <a:effectLst/>
        </p:spPr>
        <p:txBody>
          <a:bodyPr>
            <a:spAutoFit/>
          </a:bodyPr>
          <a:lstStyle/>
          <a:p>
            <a:pPr>
              <a:spcBef>
                <a:spcPct val="20000"/>
              </a:spcBef>
            </a:pPr>
            <a:r>
              <a:rPr lang="en-US"/>
              <a:t>Iowa Department of Agriculture &amp; Land Stewardship</a:t>
            </a:r>
          </a:p>
          <a:p>
            <a:pPr>
              <a:spcBef>
                <a:spcPct val="20000"/>
              </a:spcBef>
            </a:pPr>
            <a:r>
              <a:rPr lang="en-US"/>
              <a:t>Division of Soil Conservation</a:t>
            </a:r>
          </a:p>
          <a:p>
            <a:pPr>
              <a:spcBef>
                <a:spcPct val="20000"/>
              </a:spcBef>
            </a:pPr>
            <a:r>
              <a:rPr lang="en-US">
                <a:hlinkClick r:id="rId4"/>
              </a:rPr>
              <a:t>www.iowaagriculture.gov/soilConservation.asp</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Service_Center\Conservation District\Photo\James\Clear Creek\Other parts of Clear Creek\DNR_7081s_Clear Creek JC.jpg"/>
          <p:cNvPicPr>
            <a:picLocks noChangeAspect="1" noChangeArrowheads="1"/>
          </p:cNvPicPr>
          <p:nvPr/>
        </p:nvPicPr>
        <p:blipFill>
          <a:blip r:embed="rId3" cstate="print"/>
          <a:srcRect/>
          <a:stretch>
            <a:fillRect/>
          </a:stretch>
        </p:blipFill>
        <p:spPr bwMode="auto">
          <a:xfrm>
            <a:off x="0" y="0"/>
            <a:ext cx="4586514" cy="6852896"/>
          </a:xfrm>
          <a:prstGeom prst="rect">
            <a:avLst/>
          </a:prstGeom>
          <a:noFill/>
        </p:spPr>
      </p:pic>
      <p:sp>
        <p:nvSpPr>
          <p:cNvPr id="192514" name="Rectangle 2"/>
          <p:cNvSpPr>
            <a:spLocks noGrp="1" noChangeArrowheads="1"/>
          </p:cNvSpPr>
          <p:nvPr>
            <p:ph type="title"/>
          </p:nvPr>
        </p:nvSpPr>
        <p:spPr>
          <a:xfrm>
            <a:off x="4673600" y="1407885"/>
            <a:ext cx="4470400" cy="522515"/>
          </a:xfrm>
        </p:spPr>
        <p:txBody>
          <a:bodyPr/>
          <a:lstStyle/>
          <a:p>
            <a:r>
              <a:rPr lang="en-US" sz="4000" dirty="0" smtClean="0"/>
              <a:t>A Project of the Iowa &amp; Johnson SWCDs</a:t>
            </a:r>
            <a:br>
              <a:rPr lang="en-US" sz="4000" dirty="0" smtClean="0"/>
            </a:br>
            <a:endParaRPr lang="en-US" sz="4000" dirty="0"/>
          </a:p>
        </p:txBody>
      </p:sp>
      <p:sp>
        <p:nvSpPr>
          <p:cNvPr id="192517" name="Text Box 5"/>
          <p:cNvSpPr txBox="1">
            <a:spLocks noChangeArrowheads="1"/>
          </p:cNvSpPr>
          <p:nvPr/>
        </p:nvSpPr>
        <p:spPr bwMode="auto">
          <a:xfrm>
            <a:off x="4673600" y="2795349"/>
            <a:ext cx="4470400" cy="4062651"/>
          </a:xfrm>
          <a:prstGeom prst="rect">
            <a:avLst/>
          </a:prstGeom>
          <a:noFill/>
          <a:ln w="9525">
            <a:noFill/>
            <a:miter lim="800000"/>
            <a:headEnd/>
            <a:tailEnd/>
          </a:ln>
          <a:effectLst/>
        </p:spPr>
        <p:txBody>
          <a:bodyPr wrap="square">
            <a:spAutoFit/>
          </a:bodyPr>
          <a:lstStyle/>
          <a:p>
            <a:pPr algn="ctr" eaLnBrk="1" hangingPunct="1"/>
            <a:r>
              <a:rPr lang="en-US" sz="2400" b="1" dirty="0" smtClean="0">
                <a:latin typeface="Arial" charset="0"/>
              </a:rPr>
              <a:t>Coordinator:  James Martin</a:t>
            </a:r>
          </a:p>
          <a:p>
            <a:pPr algn="ctr" eaLnBrk="1" hangingPunct="1"/>
            <a:endParaRPr lang="en-US" sz="2400" b="1" dirty="0" smtClean="0">
              <a:latin typeface="Arial" charset="0"/>
            </a:endParaRPr>
          </a:p>
          <a:p>
            <a:pPr algn="ctr" eaLnBrk="1" hangingPunct="1"/>
            <a:r>
              <a:rPr lang="en-US" sz="2400" b="1" dirty="0" smtClean="0">
                <a:latin typeface="Arial" charset="0"/>
              </a:rPr>
              <a:t>Environmental Specialist</a:t>
            </a:r>
          </a:p>
          <a:p>
            <a:pPr algn="ctr" eaLnBrk="1" hangingPunct="1"/>
            <a:r>
              <a:rPr lang="en-US" sz="2400" b="1" dirty="0" smtClean="0">
                <a:latin typeface="Arial" charset="0"/>
              </a:rPr>
              <a:t>Iowa Dept. of Ag. And Land Stewardship – Division of Soil Conservation</a:t>
            </a:r>
          </a:p>
          <a:p>
            <a:pPr algn="ctr" eaLnBrk="1" hangingPunct="1"/>
            <a:endParaRPr lang="en-US" sz="2400" b="1" dirty="0">
              <a:latin typeface="Arial" charset="0"/>
            </a:endParaRPr>
          </a:p>
          <a:p>
            <a:pPr algn="ctr" eaLnBrk="1" hangingPunct="1"/>
            <a:r>
              <a:rPr lang="en-US" sz="2400" b="1" dirty="0" smtClean="0">
                <a:latin typeface="Arial" charset="0"/>
              </a:rPr>
              <a:t>Ph</a:t>
            </a:r>
            <a:r>
              <a:rPr lang="en-US" sz="2400" b="1" dirty="0">
                <a:latin typeface="Arial" charset="0"/>
              </a:rPr>
              <a:t>. </a:t>
            </a:r>
            <a:r>
              <a:rPr lang="en-US" sz="2400" b="1" dirty="0" smtClean="0">
                <a:latin typeface="Arial" charset="0"/>
              </a:rPr>
              <a:t>319-668-2359</a:t>
            </a:r>
          </a:p>
          <a:p>
            <a:pPr algn="ctr" eaLnBrk="1" hangingPunct="1"/>
            <a:r>
              <a:rPr lang="en-US" sz="2400" b="1" dirty="0" smtClean="0">
                <a:latin typeface="Arial" charset="0"/>
              </a:rPr>
              <a:t>Email</a:t>
            </a:r>
            <a:r>
              <a:rPr lang="en-US" sz="2400" b="1" dirty="0">
                <a:latin typeface="Arial" charset="0"/>
              </a:rPr>
              <a:t>:</a:t>
            </a:r>
            <a:r>
              <a:rPr lang="en-US" sz="2400" b="1" dirty="0">
                <a:solidFill>
                  <a:schemeClr val="hlink"/>
                </a:solidFill>
                <a:latin typeface="Arial" charset="0"/>
              </a:rPr>
              <a:t> </a:t>
            </a:r>
            <a:r>
              <a:rPr lang="en-US" sz="2400" b="1" dirty="0" smtClean="0">
                <a:solidFill>
                  <a:schemeClr val="hlink"/>
                </a:solidFill>
                <a:latin typeface="Arial" charset="0"/>
              </a:rPr>
              <a:t>james.martin@ia.nacdnet.net</a:t>
            </a:r>
            <a:endParaRPr lang="en-US" sz="2400" b="1" dirty="0">
              <a:solidFill>
                <a:schemeClr val="hlink"/>
              </a:solidFill>
              <a:latin typeface="Arial" charset="0"/>
            </a:endParaRPr>
          </a:p>
          <a:p>
            <a:pPr algn="ctr" eaLnBrk="1" hangingPunct="1"/>
            <a:endParaRPr lang="en-US" dirty="0">
              <a:latin typeface="Arial" charset="0"/>
            </a:endParaRPr>
          </a:p>
        </p:txBody>
      </p:sp>
      <p:pic>
        <p:nvPicPr>
          <p:cNvPr id="9" name="Picture 9" descr="idalsLogo color 052007"/>
          <p:cNvPicPr>
            <a:picLocks noChangeAspect="1" noChangeArrowheads="1"/>
          </p:cNvPicPr>
          <p:nvPr/>
        </p:nvPicPr>
        <p:blipFill>
          <a:blip r:embed="rId4" cstate="print"/>
          <a:srcRect/>
          <a:stretch>
            <a:fillRect/>
          </a:stretch>
        </p:blipFill>
        <p:spPr bwMode="auto">
          <a:xfrm>
            <a:off x="1" y="1"/>
            <a:ext cx="1652156" cy="11030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IR_Fact_Sheet_Map_Watershed_View_Color"/>
          <p:cNvPicPr>
            <a:picLocks noChangeAspect="1" noChangeArrowheads="1"/>
          </p:cNvPicPr>
          <p:nvPr/>
        </p:nvPicPr>
        <p:blipFill>
          <a:blip r:embed="rId3" cstate="print"/>
          <a:srcRect/>
          <a:stretch>
            <a:fillRect/>
          </a:stretch>
        </p:blipFill>
        <p:spPr bwMode="auto">
          <a:xfrm>
            <a:off x="0" y="1403803"/>
            <a:ext cx="9144000" cy="5278437"/>
          </a:xfrm>
          <a:prstGeom prst="rect">
            <a:avLst/>
          </a:prstGeom>
          <a:noFill/>
        </p:spPr>
      </p:pic>
      <p:sp>
        <p:nvSpPr>
          <p:cNvPr id="126981" name="Rectangle 5"/>
          <p:cNvSpPr>
            <a:spLocks noGrp="1" noChangeArrowheads="1"/>
          </p:cNvSpPr>
          <p:nvPr>
            <p:ph type="body" idx="1"/>
          </p:nvPr>
        </p:nvSpPr>
        <p:spPr>
          <a:xfrm>
            <a:off x="381000" y="1"/>
            <a:ext cx="8763000" cy="1320799"/>
          </a:xfrm>
          <a:noFill/>
          <a:ln/>
        </p:spPr>
        <p:txBody>
          <a:bodyPr/>
          <a:lstStyle/>
          <a:p>
            <a:pPr algn="ctr">
              <a:buNone/>
            </a:pPr>
            <a:r>
              <a:rPr lang="en-US" sz="4000" b="1" dirty="0">
                <a:solidFill>
                  <a:schemeClr val="hlink"/>
                </a:solidFill>
              </a:rPr>
              <a:t>Clear Creek Watershed</a:t>
            </a:r>
            <a:r>
              <a:rPr lang="en-US" sz="4000" b="1" dirty="0"/>
              <a:t> </a:t>
            </a:r>
            <a:endParaRPr lang="en-US" sz="4000" b="1" dirty="0" smtClean="0"/>
          </a:p>
          <a:p>
            <a:pPr algn="ctr">
              <a:buNone/>
            </a:pPr>
            <a:r>
              <a:rPr lang="en-US" sz="4000" b="1" dirty="0" smtClean="0"/>
              <a:t> </a:t>
            </a:r>
            <a:r>
              <a:rPr lang="en-US" b="1" dirty="0" smtClean="0"/>
              <a:t>Conroy to Coralville</a:t>
            </a:r>
          </a:p>
        </p:txBody>
      </p:sp>
      <p:sp>
        <p:nvSpPr>
          <p:cNvPr id="4" name="TextBox 3"/>
          <p:cNvSpPr txBox="1"/>
          <p:nvPr/>
        </p:nvSpPr>
        <p:spPr>
          <a:xfrm>
            <a:off x="350807" y="3364304"/>
            <a:ext cx="856891" cy="261610"/>
          </a:xfrm>
          <a:prstGeom prst="rect">
            <a:avLst/>
          </a:prstGeom>
          <a:noFill/>
        </p:spPr>
        <p:txBody>
          <a:bodyPr wrap="square" rtlCol="0">
            <a:spAutoFit/>
          </a:bodyPr>
          <a:lstStyle/>
          <a:p>
            <a:r>
              <a:rPr lang="en-US" sz="1100" b="1" dirty="0" smtClean="0">
                <a:solidFill>
                  <a:srgbClr val="000000"/>
                </a:solidFill>
                <a:latin typeface="Arial" pitchFamily="34" charset="0"/>
                <a:cs typeface="Arial" pitchFamily="34" charset="0"/>
              </a:rPr>
              <a:t>Conroy</a:t>
            </a:r>
            <a:endParaRPr lang="en-US" sz="11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0" y="1676400"/>
            <a:ext cx="8458200" cy="4876800"/>
          </a:xfrm>
        </p:spPr>
        <p:txBody>
          <a:bodyPr/>
          <a:lstStyle/>
          <a:p>
            <a:pPr>
              <a:buFont typeface="Wingdings" pitchFamily="2" charset="2"/>
              <a:buChar char="Ø"/>
            </a:pPr>
            <a:r>
              <a:rPr lang="en-US" dirty="0"/>
              <a:t>The </a:t>
            </a:r>
            <a:r>
              <a:rPr lang="en-US" dirty="0" smtClean="0"/>
              <a:t>Clear Creek Watershed Enhancement Project Board</a:t>
            </a:r>
            <a:endParaRPr lang="en-US" dirty="0"/>
          </a:p>
          <a:p>
            <a:pPr lvl="1">
              <a:buFont typeface="Wingdings" pitchFamily="2" charset="2"/>
              <a:buChar char="Ø"/>
            </a:pPr>
            <a:r>
              <a:rPr lang="en-US" dirty="0"/>
              <a:t>  Members  includes </a:t>
            </a:r>
            <a:r>
              <a:rPr lang="en-US" dirty="0" smtClean="0"/>
              <a:t>stakeholders </a:t>
            </a:r>
            <a:r>
              <a:rPr lang="en-US" dirty="0"/>
              <a:t>representing a variety of </a:t>
            </a:r>
            <a:r>
              <a:rPr lang="en-US" dirty="0" smtClean="0"/>
              <a:t>partners</a:t>
            </a:r>
            <a:endParaRPr lang="en-US" dirty="0"/>
          </a:p>
          <a:p>
            <a:pPr lvl="2"/>
            <a:r>
              <a:rPr lang="en-US" dirty="0" smtClean="0"/>
              <a:t>Farmers and residents from the watershed</a:t>
            </a:r>
            <a:endParaRPr lang="en-US" dirty="0"/>
          </a:p>
          <a:p>
            <a:pPr lvl="2"/>
            <a:r>
              <a:rPr lang="en-US" dirty="0" smtClean="0"/>
              <a:t>City </a:t>
            </a:r>
            <a:r>
              <a:rPr lang="en-US" dirty="0"/>
              <a:t>of </a:t>
            </a:r>
            <a:r>
              <a:rPr lang="en-US" dirty="0" smtClean="0"/>
              <a:t>Coralville</a:t>
            </a:r>
            <a:endParaRPr lang="en-US" dirty="0"/>
          </a:p>
          <a:p>
            <a:pPr lvl="2"/>
            <a:r>
              <a:rPr lang="en-US" dirty="0"/>
              <a:t>The University of Iowa</a:t>
            </a:r>
          </a:p>
          <a:p>
            <a:pPr lvl="2"/>
            <a:r>
              <a:rPr lang="en-US" dirty="0"/>
              <a:t>Clear Creek Amana Community Schools</a:t>
            </a:r>
          </a:p>
          <a:p>
            <a:pPr lvl="2"/>
            <a:r>
              <a:rPr lang="en-US" dirty="0"/>
              <a:t>Johnson County Conservation Board</a:t>
            </a:r>
          </a:p>
          <a:p>
            <a:pPr lvl="2"/>
            <a:r>
              <a:rPr lang="en-US" dirty="0"/>
              <a:t>Business leaders</a:t>
            </a:r>
          </a:p>
          <a:p>
            <a:pPr lvl="2"/>
            <a:r>
              <a:rPr lang="en-US" dirty="0" smtClean="0"/>
              <a:t>District Commissioners</a:t>
            </a:r>
            <a:endParaRPr lang="en-US" dirty="0"/>
          </a:p>
        </p:txBody>
      </p:sp>
      <p:pic>
        <p:nvPicPr>
          <p:cNvPr id="106499" name="Picture 3" descr="ClearCreek_logo"/>
          <p:cNvPicPr>
            <a:picLocks noGrp="1" noChangeAspect="1" noChangeArrowheads="1"/>
          </p:cNvPicPr>
          <p:nvPr>
            <p:ph type="title"/>
          </p:nvPr>
        </p:nvPicPr>
        <p:blipFill>
          <a:blip r:embed="rId3" cstate="print"/>
          <a:srcRect/>
          <a:stretch>
            <a:fillRect/>
          </a:stretch>
        </p:blipFill>
        <p:spPr>
          <a:xfrm>
            <a:off x="3505200" y="0"/>
            <a:ext cx="2057400" cy="1684338"/>
          </a:xfrm>
          <a:noFill/>
          <a:ln/>
        </p:spPr>
      </p:pic>
      <p:pic>
        <p:nvPicPr>
          <p:cNvPr id="2050" name="Picture 2" descr="Y:\Service_Center\Conservation District\Photo\conservation_practices\FFY2006\Rain Gardens\Frohwein Office Supply\Demo Sign Dedication\demo sign closeup.JPG"/>
          <p:cNvPicPr>
            <a:picLocks noChangeAspect="1" noChangeArrowheads="1"/>
          </p:cNvPicPr>
          <p:nvPr/>
        </p:nvPicPr>
        <p:blipFill>
          <a:blip r:embed="rId4" cstate="print"/>
          <a:srcRect/>
          <a:stretch>
            <a:fillRect/>
          </a:stretch>
        </p:blipFill>
        <p:spPr bwMode="auto">
          <a:xfrm>
            <a:off x="6847935" y="5139966"/>
            <a:ext cx="2296065" cy="17180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sz="4000"/>
              <a:t>Urban and rural collaboration for watershed protection</a:t>
            </a:r>
          </a:p>
        </p:txBody>
      </p:sp>
      <p:pic>
        <p:nvPicPr>
          <p:cNvPr id="34821" name="Picture 5"/>
          <p:cNvPicPr>
            <a:picLocks noChangeAspect="1" noChangeArrowheads="1"/>
          </p:cNvPicPr>
          <p:nvPr/>
        </p:nvPicPr>
        <p:blipFill>
          <a:blip r:embed="rId3" cstate="print"/>
          <a:srcRect/>
          <a:stretch>
            <a:fillRect/>
          </a:stretch>
        </p:blipFill>
        <p:spPr bwMode="auto">
          <a:xfrm>
            <a:off x="1676400" y="1447800"/>
            <a:ext cx="5407025" cy="5410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8305800" cy="2286000"/>
          </a:xfrm>
        </p:spPr>
        <p:txBody>
          <a:bodyPr/>
          <a:lstStyle/>
          <a:p>
            <a:r>
              <a:rPr lang="en-US" sz="3600" b="1" i="1"/>
              <a:t>How Do Urban and Rural Iowans Work Together</a:t>
            </a:r>
            <a:r>
              <a:rPr lang="en-US" sz="3600" b="1"/>
              <a:t>?</a:t>
            </a:r>
            <a:br>
              <a:rPr lang="en-US" sz="3600" b="1"/>
            </a:br>
            <a:r>
              <a:rPr lang="en-US" sz="3600" b="1"/>
              <a:t>The 1</a:t>
            </a:r>
            <a:r>
              <a:rPr lang="en-US" sz="3600" b="1" baseline="30000"/>
              <a:t>st</a:t>
            </a:r>
            <a:r>
              <a:rPr lang="en-US" sz="3600" b="1"/>
              <a:t> step in the process is</a:t>
            </a:r>
            <a:br>
              <a:rPr lang="en-US" sz="3600" b="1"/>
            </a:br>
            <a:r>
              <a:rPr lang="en-US" sz="3600" b="1"/>
              <a:t> </a:t>
            </a:r>
            <a:r>
              <a:rPr lang="en-US" sz="3600" b="1" u="sng"/>
              <a:t>You!</a:t>
            </a:r>
            <a:r>
              <a:rPr lang="en-US"/>
              <a:t> </a:t>
            </a:r>
          </a:p>
        </p:txBody>
      </p:sp>
      <p:sp>
        <p:nvSpPr>
          <p:cNvPr id="19459" name="Rectangle 3"/>
          <p:cNvSpPr>
            <a:spLocks noGrp="1" noChangeArrowheads="1"/>
          </p:cNvSpPr>
          <p:nvPr>
            <p:ph type="body" idx="1"/>
          </p:nvPr>
        </p:nvSpPr>
        <p:spPr>
          <a:xfrm>
            <a:off x="381000" y="3124200"/>
            <a:ext cx="8229600" cy="2514600"/>
          </a:xfrm>
        </p:spPr>
        <p:txBody>
          <a:bodyPr/>
          <a:lstStyle/>
          <a:p>
            <a:r>
              <a:rPr lang="en-US" dirty="0"/>
              <a:t>Contact your local </a:t>
            </a:r>
            <a:r>
              <a:rPr lang="en-US" dirty="0" smtClean="0"/>
              <a:t>Soil and Water Conservation District (SWCD).</a:t>
            </a:r>
            <a:endParaRPr lang="en-US" dirty="0"/>
          </a:p>
          <a:p>
            <a:pPr lvl="1"/>
            <a:r>
              <a:rPr lang="en-US" sz="2400" dirty="0">
                <a:hlinkClick r:id="rId3"/>
              </a:rPr>
              <a:t>www.IowaAgriculture.gov/SoilConservation.asp</a:t>
            </a:r>
            <a:endParaRPr lang="en-US" sz="2400" dirty="0"/>
          </a:p>
          <a:p>
            <a:pPr lvl="2"/>
            <a:r>
              <a:rPr lang="en-US" sz="2000" dirty="0"/>
              <a:t>Discuss your resource concerns.</a:t>
            </a:r>
          </a:p>
          <a:p>
            <a:pPr lvl="2"/>
            <a:r>
              <a:rPr lang="en-US" sz="2000" dirty="0"/>
              <a:t>Ask what activities are underway to address your concerns.</a:t>
            </a:r>
          </a:p>
          <a:p>
            <a:r>
              <a:rPr lang="en-US" dirty="0"/>
              <a:t>Request financial or technical assistance.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0"/>
            <a:ext cx="8991600" cy="2514600"/>
          </a:xfrm>
        </p:spPr>
        <p:txBody>
          <a:bodyPr/>
          <a:lstStyle/>
          <a:p>
            <a:r>
              <a:rPr lang="en-US" sz="3200" b="1"/>
              <a:t>Iowa’s First </a:t>
            </a:r>
            <a:br>
              <a:rPr lang="en-US" sz="3200" b="1"/>
            </a:br>
            <a:r>
              <a:rPr lang="en-US" sz="3200" b="1"/>
              <a:t>Soil and Water Conservation Law </a:t>
            </a:r>
            <a:br>
              <a:rPr lang="en-US" sz="3200" b="1"/>
            </a:br>
            <a:r>
              <a:rPr lang="en-US" sz="3200" b="1"/>
              <a:t>Enacted in 1939 </a:t>
            </a:r>
            <a:br>
              <a:rPr lang="en-US" sz="3200" b="1"/>
            </a:br>
            <a:r>
              <a:rPr lang="en-US" sz="3200" b="1"/>
              <a:t>Created State Soil Conservation Agency </a:t>
            </a:r>
          </a:p>
        </p:txBody>
      </p:sp>
      <p:sp>
        <p:nvSpPr>
          <p:cNvPr id="5123" name="Rectangle 3"/>
          <p:cNvSpPr>
            <a:spLocks noGrp="1" noChangeArrowheads="1"/>
          </p:cNvSpPr>
          <p:nvPr>
            <p:ph type="body" idx="1"/>
          </p:nvPr>
        </p:nvSpPr>
        <p:spPr>
          <a:xfrm>
            <a:off x="304800" y="2590800"/>
            <a:ext cx="8382000" cy="3429000"/>
          </a:xfrm>
        </p:spPr>
        <p:txBody>
          <a:bodyPr/>
          <a:lstStyle/>
          <a:p>
            <a:r>
              <a:rPr lang="en-US"/>
              <a:t>integrate soil and water conservation into agricultural production to insure long-term resource protection </a:t>
            </a:r>
          </a:p>
          <a:p>
            <a:r>
              <a:rPr lang="en-US"/>
              <a:t>Protecting soil productivity was the initial priority</a:t>
            </a:r>
          </a:p>
          <a:p>
            <a:endParaRPr lang="en-US" sz="3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905000"/>
          </a:xfrm>
        </p:spPr>
        <p:txBody>
          <a:bodyPr/>
          <a:lstStyle/>
          <a:p>
            <a:r>
              <a:rPr lang="en-US" sz="3200" b="1"/>
              <a:t>State law also provided for establishment of Iowa’s 100 Soil and Water Conservation Districts (SWCDs)</a:t>
            </a:r>
          </a:p>
        </p:txBody>
      </p:sp>
      <p:pic>
        <p:nvPicPr>
          <p:cNvPr id="7172" name="Picture 4" descr="SWCDs"/>
          <p:cNvPicPr>
            <a:picLocks noChangeAspect="1" noChangeArrowheads="1"/>
          </p:cNvPicPr>
          <p:nvPr/>
        </p:nvPicPr>
        <p:blipFill>
          <a:blip r:embed="rId3" cstate="print"/>
          <a:srcRect/>
          <a:stretch>
            <a:fillRect/>
          </a:stretch>
        </p:blipFill>
        <p:spPr bwMode="auto">
          <a:xfrm>
            <a:off x="3581400" y="2438400"/>
            <a:ext cx="4876800" cy="3224213"/>
          </a:xfrm>
          <a:prstGeom prst="rect">
            <a:avLst/>
          </a:prstGeom>
          <a:noFill/>
        </p:spPr>
      </p:pic>
      <p:sp>
        <p:nvSpPr>
          <p:cNvPr id="7171" name="Rectangle 3"/>
          <p:cNvSpPr>
            <a:spLocks noGrp="1" noChangeArrowheads="1"/>
          </p:cNvSpPr>
          <p:nvPr>
            <p:ph type="body" idx="1"/>
          </p:nvPr>
        </p:nvSpPr>
        <p:spPr>
          <a:xfrm>
            <a:off x="304800" y="2103438"/>
            <a:ext cx="3352800" cy="4754562"/>
          </a:xfrm>
        </p:spPr>
        <p:txBody>
          <a:bodyPr/>
          <a:lstStyle/>
          <a:p>
            <a:pPr>
              <a:lnSpc>
                <a:spcPct val="80000"/>
              </a:lnSpc>
            </a:pPr>
            <a:r>
              <a:rPr lang="en-US" sz="2400" dirty="0"/>
              <a:t>assess soil erosion, floodwater and sediment damages </a:t>
            </a:r>
          </a:p>
          <a:p>
            <a:pPr>
              <a:lnSpc>
                <a:spcPct val="80000"/>
              </a:lnSpc>
            </a:pPr>
            <a:r>
              <a:rPr lang="en-US" sz="2400" dirty="0"/>
              <a:t>develop comprehensive resource management plans to address these issues</a:t>
            </a:r>
          </a:p>
          <a:p>
            <a:pPr>
              <a:lnSpc>
                <a:spcPct val="80000"/>
              </a:lnSpc>
            </a:pPr>
            <a:r>
              <a:rPr lang="en-US" sz="2400" dirty="0"/>
              <a:t>carry out preventive and control measures as needed</a:t>
            </a:r>
          </a:p>
          <a:p>
            <a:pPr>
              <a:lnSpc>
                <a:spcPct val="80000"/>
              </a:lnSpc>
            </a:pPr>
            <a:r>
              <a:rPr lang="en-US" sz="2400" dirty="0"/>
              <a:t>local entity to deliver state assistance</a:t>
            </a:r>
          </a:p>
          <a:p>
            <a:pPr>
              <a:lnSpc>
                <a:spcPct val="80000"/>
              </a:lnSpc>
            </a:pPr>
            <a:endParaRPr lang="en-US" sz="2400" dirty="0"/>
          </a:p>
          <a:p>
            <a:pPr>
              <a:lnSpc>
                <a:spcPct val="80000"/>
              </a:lnSpc>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b="1"/>
              <a:t>Unique SWCDs Framework</a:t>
            </a:r>
          </a:p>
        </p:txBody>
      </p:sp>
      <p:sp>
        <p:nvSpPr>
          <p:cNvPr id="17411" name="Rectangle 3"/>
          <p:cNvSpPr>
            <a:spLocks noGrp="1" noChangeArrowheads="1"/>
          </p:cNvSpPr>
          <p:nvPr>
            <p:ph type="body" idx="1"/>
          </p:nvPr>
        </p:nvSpPr>
        <p:spPr>
          <a:xfrm>
            <a:off x="381000" y="1295400"/>
            <a:ext cx="5486400" cy="5029200"/>
          </a:xfrm>
        </p:spPr>
        <p:txBody>
          <a:bodyPr/>
          <a:lstStyle/>
          <a:p>
            <a:r>
              <a:rPr lang="en-US" sz="2800"/>
              <a:t>Each SWCD is unique</a:t>
            </a:r>
          </a:p>
          <a:p>
            <a:pPr lvl="1"/>
            <a:r>
              <a:rPr lang="en-US" sz="2400"/>
              <a:t>resource conservation problems it addresses </a:t>
            </a:r>
          </a:p>
          <a:p>
            <a:pPr lvl="1"/>
            <a:r>
              <a:rPr lang="en-US" sz="2400"/>
              <a:t>way it chooses to package and deliver programs to urban and rural landowners, farm operator and local communities. </a:t>
            </a:r>
          </a:p>
          <a:p>
            <a:r>
              <a:rPr lang="en-US" sz="2800"/>
              <a:t>Elected SWCD commissioners represent </a:t>
            </a:r>
          </a:p>
          <a:p>
            <a:pPr lvl="1"/>
            <a:r>
              <a:rPr lang="en-US" sz="2400"/>
              <a:t>rural and urban constituents</a:t>
            </a:r>
          </a:p>
          <a:p>
            <a:pPr lvl="1"/>
            <a:r>
              <a:rPr lang="en-US" sz="2400"/>
              <a:t>soil and water resource needs</a:t>
            </a:r>
          </a:p>
        </p:txBody>
      </p:sp>
      <p:grpSp>
        <p:nvGrpSpPr>
          <p:cNvPr id="17425" name="Group 17"/>
          <p:cNvGrpSpPr>
            <a:grpSpLocks/>
          </p:cNvGrpSpPr>
          <p:nvPr/>
        </p:nvGrpSpPr>
        <p:grpSpPr bwMode="auto">
          <a:xfrm>
            <a:off x="5791200" y="990600"/>
            <a:ext cx="3108325" cy="5535613"/>
            <a:chOff x="3696" y="480"/>
            <a:chExt cx="1958" cy="3487"/>
          </a:xfrm>
        </p:grpSpPr>
        <p:pic>
          <p:nvPicPr>
            <p:cNvPr id="17413" name="Picture 5" descr="DSC_11 Storm Lake Watershed 39"/>
            <p:cNvPicPr>
              <a:picLocks noChangeAspect="1" noChangeArrowheads="1"/>
            </p:cNvPicPr>
            <p:nvPr/>
          </p:nvPicPr>
          <p:blipFill>
            <a:blip r:embed="rId3" cstate="print"/>
            <a:srcRect/>
            <a:stretch>
              <a:fillRect/>
            </a:stretch>
          </p:blipFill>
          <p:spPr bwMode="auto">
            <a:xfrm>
              <a:off x="4752" y="480"/>
              <a:ext cx="736" cy="1108"/>
            </a:xfrm>
            <a:prstGeom prst="rect">
              <a:avLst/>
            </a:prstGeom>
            <a:noFill/>
          </p:spPr>
        </p:pic>
        <p:pic>
          <p:nvPicPr>
            <p:cNvPr id="17417" name="Picture 9" descr="DSC_33 Nutting_156"/>
            <p:cNvPicPr>
              <a:picLocks noChangeAspect="1" noChangeArrowheads="1"/>
            </p:cNvPicPr>
            <p:nvPr/>
          </p:nvPicPr>
          <p:blipFill>
            <a:blip r:embed="rId4" cstate="print"/>
            <a:srcRect/>
            <a:stretch>
              <a:fillRect/>
            </a:stretch>
          </p:blipFill>
          <p:spPr bwMode="auto">
            <a:xfrm>
              <a:off x="4368" y="1392"/>
              <a:ext cx="1284" cy="853"/>
            </a:xfrm>
            <a:prstGeom prst="rect">
              <a:avLst/>
            </a:prstGeom>
            <a:noFill/>
          </p:spPr>
        </p:pic>
        <p:pic>
          <p:nvPicPr>
            <p:cNvPr id="17418" name="Picture 10" descr="DSC_36 TwoRivers11"/>
            <p:cNvPicPr>
              <a:picLocks noChangeAspect="1" noChangeArrowheads="1"/>
            </p:cNvPicPr>
            <p:nvPr/>
          </p:nvPicPr>
          <p:blipFill>
            <a:blip r:embed="rId5" cstate="print"/>
            <a:srcRect/>
            <a:stretch>
              <a:fillRect/>
            </a:stretch>
          </p:blipFill>
          <p:spPr bwMode="auto">
            <a:xfrm>
              <a:off x="3936" y="3120"/>
              <a:ext cx="1273" cy="847"/>
            </a:xfrm>
            <a:prstGeom prst="rect">
              <a:avLst/>
            </a:prstGeom>
            <a:noFill/>
          </p:spPr>
        </p:pic>
        <p:pic>
          <p:nvPicPr>
            <p:cNvPr id="17420" name="Picture 12" descr="DSC_77UrbanCons_224"/>
            <p:cNvPicPr>
              <a:picLocks noChangeAspect="1" noChangeArrowheads="1"/>
            </p:cNvPicPr>
            <p:nvPr/>
          </p:nvPicPr>
          <p:blipFill>
            <a:blip r:embed="rId6" cstate="print"/>
            <a:srcRect/>
            <a:stretch>
              <a:fillRect/>
            </a:stretch>
          </p:blipFill>
          <p:spPr bwMode="auto">
            <a:xfrm>
              <a:off x="3792" y="816"/>
              <a:ext cx="768" cy="1158"/>
            </a:xfrm>
            <a:prstGeom prst="rect">
              <a:avLst/>
            </a:prstGeom>
            <a:noFill/>
          </p:spPr>
        </p:pic>
        <p:pic>
          <p:nvPicPr>
            <p:cNvPr id="17422" name="Picture 14" descr="DSC_28ElkCreek130"/>
            <p:cNvPicPr>
              <a:picLocks noChangeAspect="1" noChangeArrowheads="1"/>
            </p:cNvPicPr>
            <p:nvPr/>
          </p:nvPicPr>
          <p:blipFill>
            <a:blip r:embed="rId7" cstate="print"/>
            <a:srcRect/>
            <a:stretch>
              <a:fillRect/>
            </a:stretch>
          </p:blipFill>
          <p:spPr bwMode="auto">
            <a:xfrm>
              <a:off x="3696" y="2112"/>
              <a:ext cx="1290" cy="858"/>
            </a:xfrm>
            <a:prstGeom prst="rect">
              <a:avLst/>
            </a:prstGeom>
            <a:noFill/>
          </p:spPr>
        </p:pic>
        <p:pic>
          <p:nvPicPr>
            <p:cNvPr id="17424" name="Picture 16" descr="DSC_22BloodyRun346"/>
            <p:cNvPicPr>
              <a:picLocks noChangeAspect="1" noChangeArrowheads="1"/>
            </p:cNvPicPr>
            <p:nvPr/>
          </p:nvPicPr>
          <p:blipFill>
            <a:blip r:embed="rId8" cstate="print"/>
            <a:srcRect/>
            <a:stretch>
              <a:fillRect/>
            </a:stretch>
          </p:blipFill>
          <p:spPr bwMode="auto">
            <a:xfrm>
              <a:off x="4944" y="2352"/>
              <a:ext cx="710" cy="1086"/>
            </a:xfrm>
            <a:prstGeom prst="rect">
              <a:avLst/>
            </a:prstGeom>
            <a:noFill/>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2362200"/>
          </a:xfrm>
        </p:spPr>
        <p:txBody>
          <a:bodyPr/>
          <a:lstStyle/>
          <a:p>
            <a:r>
              <a:rPr lang="en-US" sz="4000"/>
              <a:t>Standing Up to the 2008 Floods</a:t>
            </a:r>
            <a:br>
              <a:rPr lang="en-US" sz="4000"/>
            </a:br>
            <a:r>
              <a:rPr lang="en-US" sz="2000"/>
              <a:t/>
            </a:r>
            <a:br>
              <a:rPr lang="en-US" sz="2000"/>
            </a:br>
            <a:r>
              <a:rPr lang="en-US" sz="3200"/>
              <a:t>Ag conservation practices operated properly in reducing flood impacts</a:t>
            </a:r>
            <a:br>
              <a:rPr lang="en-US" sz="3200"/>
            </a:br>
            <a:endParaRPr lang="en-US" sz="3200"/>
          </a:p>
        </p:txBody>
      </p:sp>
      <p:sp>
        <p:nvSpPr>
          <p:cNvPr id="29699" name="Rectangle 3"/>
          <p:cNvSpPr>
            <a:spLocks noGrp="1" noChangeArrowheads="1"/>
          </p:cNvSpPr>
          <p:nvPr>
            <p:ph type="body" idx="1"/>
          </p:nvPr>
        </p:nvSpPr>
        <p:spPr>
          <a:xfrm>
            <a:off x="3352800" y="2255838"/>
            <a:ext cx="5029200" cy="4525962"/>
          </a:xfrm>
        </p:spPr>
        <p:txBody>
          <a:bodyPr/>
          <a:lstStyle/>
          <a:p>
            <a:r>
              <a:rPr lang="en-US"/>
              <a:t>90% grade stabilization structures and water/sediment control basins</a:t>
            </a:r>
          </a:p>
          <a:p>
            <a:r>
              <a:rPr lang="en-US"/>
              <a:t>83% terraces</a:t>
            </a:r>
          </a:p>
          <a:p>
            <a:r>
              <a:rPr lang="en-US"/>
              <a:t>55% grassed waterways</a:t>
            </a:r>
          </a:p>
          <a:p>
            <a:r>
              <a:rPr lang="en-US"/>
              <a:t>no-till and reduced tillage</a:t>
            </a:r>
          </a:p>
        </p:txBody>
      </p:sp>
      <p:grpSp>
        <p:nvGrpSpPr>
          <p:cNvPr id="29703" name="Group 7"/>
          <p:cNvGrpSpPr>
            <a:grpSpLocks/>
          </p:cNvGrpSpPr>
          <p:nvPr/>
        </p:nvGrpSpPr>
        <p:grpSpPr bwMode="auto">
          <a:xfrm>
            <a:off x="381000" y="2209800"/>
            <a:ext cx="2667000" cy="4159250"/>
            <a:chOff x="3696" y="1296"/>
            <a:chExt cx="1680" cy="2620"/>
          </a:xfrm>
        </p:grpSpPr>
        <p:pic>
          <p:nvPicPr>
            <p:cNvPr id="29702" name="Picture 6" descr="DSC_24 EastBoyer_438"/>
            <p:cNvPicPr>
              <a:picLocks noChangeAspect="1" noChangeArrowheads="1"/>
            </p:cNvPicPr>
            <p:nvPr/>
          </p:nvPicPr>
          <p:blipFill>
            <a:blip r:embed="rId3" cstate="print"/>
            <a:srcRect/>
            <a:stretch>
              <a:fillRect/>
            </a:stretch>
          </p:blipFill>
          <p:spPr bwMode="auto">
            <a:xfrm>
              <a:off x="4032" y="1296"/>
              <a:ext cx="1336" cy="887"/>
            </a:xfrm>
            <a:prstGeom prst="rect">
              <a:avLst/>
            </a:prstGeom>
            <a:noFill/>
          </p:spPr>
        </p:pic>
        <p:pic>
          <p:nvPicPr>
            <p:cNvPr id="29700" name="Picture 4" descr="DSC_73MillCreek 04"/>
            <p:cNvPicPr>
              <a:picLocks noChangeAspect="1" noChangeArrowheads="1"/>
            </p:cNvPicPr>
            <p:nvPr/>
          </p:nvPicPr>
          <p:blipFill>
            <a:blip r:embed="rId4" cstate="print"/>
            <a:srcRect/>
            <a:stretch>
              <a:fillRect/>
            </a:stretch>
          </p:blipFill>
          <p:spPr bwMode="auto">
            <a:xfrm>
              <a:off x="3696" y="2160"/>
              <a:ext cx="1336" cy="888"/>
            </a:xfrm>
            <a:prstGeom prst="rect">
              <a:avLst/>
            </a:prstGeom>
            <a:noFill/>
          </p:spPr>
        </p:pic>
        <p:pic>
          <p:nvPicPr>
            <p:cNvPr id="29701" name="Picture 5" descr="DSC_49FarmersCreek38"/>
            <p:cNvPicPr>
              <a:picLocks noChangeAspect="1" noChangeArrowheads="1"/>
            </p:cNvPicPr>
            <p:nvPr/>
          </p:nvPicPr>
          <p:blipFill>
            <a:blip r:embed="rId5" cstate="print"/>
            <a:srcRect/>
            <a:stretch>
              <a:fillRect/>
            </a:stretch>
          </p:blipFill>
          <p:spPr bwMode="auto">
            <a:xfrm>
              <a:off x="4034" y="3024"/>
              <a:ext cx="1342" cy="89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0"/>
            <a:ext cx="8534400" cy="2286000"/>
          </a:xfrm>
        </p:spPr>
        <p:txBody>
          <a:bodyPr/>
          <a:lstStyle/>
          <a:p>
            <a:r>
              <a:rPr lang="en-US"/>
              <a:t>Standing Up to the 2008 Floods</a:t>
            </a:r>
            <a:br>
              <a:rPr lang="en-US"/>
            </a:br>
            <a:r>
              <a:rPr lang="en-US" sz="2400"/>
              <a:t/>
            </a:r>
            <a:br>
              <a:rPr lang="en-US" sz="2400"/>
            </a:br>
            <a:r>
              <a:rPr lang="en-US" sz="3200"/>
              <a:t>Urban conservation practices operate in a similar way to reduce flood impacts.</a:t>
            </a:r>
          </a:p>
        </p:txBody>
      </p:sp>
      <p:sp>
        <p:nvSpPr>
          <p:cNvPr id="31747" name="Rectangle 3"/>
          <p:cNvSpPr>
            <a:spLocks noGrp="1" noChangeArrowheads="1"/>
          </p:cNvSpPr>
          <p:nvPr>
            <p:ph type="body" idx="1"/>
          </p:nvPr>
        </p:nvSpPr>
        <p:spPr>
          <a:xfrm>
            <a:off x="457200" y="2362200"/>
            <a:ext cx="8229600" cy="3763963"/>
          </a:xfrm>
        </p:spPr>
        <p:txBody>
          <a:bodyPr/>
          <a:lstStyle/>
          <a:p>
            <a:r>
              <a:rPr lang="en-US"/>
              <a:t>Capture</a:t>
            </a:r>
          </a:p>
          <a:p>
            <a:r>
              <a:rPr lang="en-US"/>
              <a:t>Hold</a:t>
            </a:r>
          </a:p>
          <a:p>
            <a:r>
              <a:rPr lang="en-US"/>
              <a:t>Infiltrate </a:t>
            </a:r>
          </a:p>
          <a:p>
            <a:r>
              <a:rPr lang="en-US"/>
              <a:t>Reduce runoff</a:t>
            </a:r>
          </a:p>
          <a:p>
            <a:r>
              <a:rPr lang="en-US"/>
              <a:t>Protect WQ</a:t>
            </a:r>
          </a:p>
        </p:txBody>
      </p:sp>
      <p:pic>
        <p:nvPicPr>
          <p:cNvPr id="31749" name="Picture 5" descr="DSC_30 IA Great Lakes5"/>
          <p:cNvPicPr>
            <a:picLocks noChangeAspect="1" noChangeArrowheads="1"/>
          </p:cNvPicPr>
          <p:nvPr/>
        </p:nvPicPr>
        <p:blipFill>
          <a:blip r:embed="rId3" cstate="print"/>
          <a:srcRect/>
          <a:stretch>
            <a:fillRect/>
          </a:stretch>
        </p:blipFill>
        <p:spPr bwMode="auto">
          <a:xfrm>
            <a:off x="4618038" y="2514600"/>
            <a:ext cx="1554162" cy="2335213"/>
          </a:xfrm>
          <a:prstGeom prst="rect">
            <a:avLst/>
          </a:prstGeom>
          <a:noFill/>
        </p:spPr>
      </p:pic>
      <p:pic>
        <p:nvPicPr>
          <p:cNvPr id="31748" name="Picture 4" descr="DSC_77FourMile_288"/>
          <p:cNvPicPr>
            <a:picLocks noChangeAspect="1" noChangeArrowheads="1"/>
          </p:cNvPicPr>
          <p:nvPr/>
        </p:nvPicPr>
        <p:blipFill>
          <a:blip r:embed="rId4" cstate="print"/>
          <a:srcRect/>
          <a:stretch>
            <a:fillRect/>
          </a:stretch>
        </p:blipFill>
        <p:spPr bwMode="auto">
          <a:xfrm>
            <a:off x="6248400" y="3832225"/>
            <a:ext cx="1554163" cy="2339975"/>
          </a:xfrm>
          <a:prstGeom prst="rect">
            <a:avLst/>
          </a:prstGeom>
          <a:noFill/>
        </p:spPr>
      </p:pic>
      <p:pic>
        <p:nvPicPr>
          <p:cNvPr id="31752" name="Picture 8" descr="DSC_77UrbanCons_177"/>
          <p:cNvPicPr>
            <a:picLocks noChangeAspect="1" noChangeArrowheads="1"/>
          </p:cNvPicPr>
          <p:nvPr/>
        </p:nvPicPr>
        <p:blipFill>
          <a:blip r:embed="rId5" cstate="print"/>
          <a:srcRect/>
          <a:stretch>
            <a:fillRect/>
          </a:stretch>
        </p:blipFill>
        <p:spPr bwMode="auto">
          <a:xfrm>
            <a:off x="3886200" y="4648200"/>
            <a:ext cx="2286000" cy="1519238"/>
          </a:xfrm>
          <a:prstGeom prst="rect">
            <a:avLst/>
          </a:prstGeom>
          <a:noFill/>
        </p:spPr>
      </p:pic>
      <p:pic>
        <p:nvPicPr>
          <p:cNvPr id="31750" name="Picture 6" descr="DSC_78Urban 9"/>
          <p:cNvPicPr>
            <a:picLocks noChangeAspect="1" noChangeArrowheads="1"/>
          </p:cNvPicPr>
          <p:nvPr/>
        </p:nvPicPr>
        <p:blipFill>
          <a:blip r:embed="rId6" cstate="print"/>
          <a:srcRect/>
          <a:stretch>
            <a:fillRect/>
          </a:stretch>
        </p:blipFill>
        <p:spPr bwMode="auto">
          <a:xfrm>
            <a:off x="6248400" y="2519363"/>
            <a:ext cx="2286000" cy="1520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b="1"/>
              <a:t>Don’t think you have a problem or resource concern?</a:t>
            </a:r>
          </a:p>
        </p:txBody>
      </p:sp>
      <p:sp>
        <p:nvSpPr>
          <p:cNvPr id="21507" name="Rectangle 3"/>
          <p:cNvSpPr>
            <a:spLocks noGrp="1" noChangeArrowheads="1"/>
          </p:cNvSpPr>
          <p:nvPr>
            <p:ph type="body" idx="1"/>
          </p:nvPr>
        </p:nvSpPr>
        <p:spPr>
          <a:xfrm>
            <a:off x="3886200" y="1600200"/>
            <a:ext cx="4876800" cy="4876800"/>
          </a:xfrm>
        </p:spPr>
        <p:txBody>
          <a:bodyPr/>
          <a:lstStyle/>
          <a:p>
            <a:pPr>
              <a:lnSpc>
                <a:spcPct val="90000"/>
              </a:lnSpc>
            </a:pPr>
            <a:r>
              <a:rPr lang="en-US" sz="2800"/>
              <a:t>Urban or rural Iowans, rain and snow fall on your property.</a:t>
            </a:r>
          </a:p>
          <a:p>
            <a:pPr>
              <a:lnSpc>
                <a:spcPct val="90000"/>
              </a:lnSpc>
            </a:pPr>
            <a:r>
              <a:rPr lang="en-US" sz="2800"/>
              <a:t>You are a watershed stakeholder.</a:t>
            </a:r>
          </a:p>
          <a:p>
            <a:pPr>
              <a:lnSpc>
                <a:spcPct val="90000"/>
              </a:lnSpc>
            </a:pPr>
            <a:r>
              <a:rPr lang="en-US" sz="2800"/>
              <a:t>Manage the water that falls on your land.</a:t>
            </a:r>
          </a:p>
          <a:p>
            <a:pPr>
              <a:lnSpc>
                <a:spcPct val="90000"/>
              </a:lnSpc>
            </a:pPr>
            <a:r>
              <a:rPr lang="en-US" sz="2800"/>
              <a:t>Your action or inaction impacts others.</a:t>
            </a:r>
          </a:p>
          <a:p>
            <a:pPr>
              <a:lnSpc>
                <a:spcPct val="90000"/>
              </a:lnSpc>
            </a:pPr>
            <a:r>
              <a:rPr lang="en-US" sz="2800"/>
              <a:t>Work cooperatively with others in the watershed. </a:t>
            </a:r>
          </a:p>
        </p:txBody>
      </p:sp>
      <p:grpSp>
        <p:nvGrpSpPr>
          <p:cNvPr id="21514" name="Group 10"/>
          <p:cNvGrpSpPr>
            <a:grpSpLocks/>
          </p:cNvGrpSpPr>
          <p:nvPr/>
        </p:nvGrpSpPr>
        <p:grpSpPr bwMode="auto">
          <a:xfrm>
            <a:off x="304800" y="1220788"/>
            <a:ext cx="3429000" cy="5103812"/>
            <a:chOff x="192" y="769"/>
            <a:chExt cx="2160" cy="3215"/>
          </a:xfrm>
        </p:grpSpPr>
        <p:pic>
          <p:nvPicPr>
            <p:cNvPr id="21509" name="Picture 5" descr="DSC_33 Nutting_053"/>
            <p:cNvPicPr>
              <a:picLocks noChangeAspect="1" noChangeArrowheads="1"/>
            </p:cNvPicPr>
            <p:nvPr/>
          </p:nvPicPr>
          <p:blipFill>
            <a:blip r:embed="rId3" cstate="print"/>
            <a:srcRect/>
            <a:stretch>
              <a:fillRect/>
            </a:stretch>
          </p:blipFill>
          <p:spPr bwMode="auto">
            <a:xfrm>
              <a:off x="1248" y="2161"/>
              <a:ext cx="841" cy="1267"/>
            </a:xfrm>
            <a:prstGeom prst="rect">
              <a:avLst/>
            </a:prstGeom>
            <a:noFill/>
          </p:spPr>
        </p:pic>
        <p:pic>
          <p:nvPicPr>
            <p:cNvPr id="21510" name="Picture 6" descr="DSC_77 CampCreek_266"/>
            <p:cNvPicPr>
              <a:picLocks noChangeAspect="1" noChangeArrowheads="1"/>
            </p:cNvPicPr>
            <p:nvPr/>
          </p:nvPicPr>
          <p:blipFill>
            <a:blip r:embed="rId4" cstate="print"/>
            <a:srcRect/>
            <a:stretch>
              <a:fillRect/>
            </a:stretch>
          </p:blipFill>
          <p:spPr bwMode="auto">
            <a:xfrm>
              <a:off x="192" y="769"/>
              <a:ext cx="1267" cy="841"/>
            </a:xfrm>
            <a:prstGeom prst="rect">
              <a:avLst/>
            </a:prstGeom>
            <a:noFill/>
          </p:spPr>
        </p:pic>
        <p:pic>
          <p:nvPicPr>
            <p:cNvPr id="21511" name="Picture 7" descr="DSC_77UrbanCons_173"/>
            <p:cNvPicPr>
              <a:picLocks noChangeAspect="1" noChangeArrowheads="1"/>
            </p:cNvPicPr>
            <p:nvPr/>
          </p:nvPicPr>
          <p:blipFill>
            <a:blip r:embed="rId5" cstate="print"/>
            <a:srcRect/>
            <a:stretch>
              <a:fillRect/>
            </a:stretch>
          </p:blipFill>
          <p:spPr bwMode="auto">
            <a:xfrm>
              <a:off x="192" y="3121"/>
              <a:ext cx="1301" cy="863"/>
            </a:xfrm>
            <a:prstGeom prst="rect">
              <a:avLst/>
            </a:prstGeom>
            <a:noFill/>
          </p:spPr>
        </p:pic>
        <p:pic>
          <p:nvPicPr>
            <p:cNvPr id="21512" name="Picture 8" descr="DSC_51Fairfield Stormwater 179"/>
            <p:cNvPicPr>
              <a:picLocks noChangeAspect="1" noChangeArrowheads="1"/>
            </p:cNvPicPr>
            <p:nvPr/>
          </p:nvPicPr>
          <p:blipFill>
            <a:blip r:embed="rId6" cstate="print"/>
            <a:srcRect/>
            <a:stretch>
              <a:fillRect/>
            </a:stretch>
          </p:blipFill>
          <p:spPr bwMode="auto">
            <a:xfrm>
              <a:off x="288" y="1735"/>
              <a:ext cx="858" cy="1290"/>
            </a:xfrm>
            <a:prstGeom prst="rect">
              <a:avLst/>
            </a:prstGeom>
            <a:noFill/>
          </p:spPr>
        </p:pic>
        <p:pic>
          <p:nvPicPr>
            <p:cNvPr id="21508" name="Picture 4" descr="DSC_24 EastBoyer_400"/>
            <p:cNvPicPr>
              <a:picLocks noChangeAspect="1" noChangeArrowheads="1"/>
            </p:cNvPicPr>
            <p:nvPr/>
          </p:nvPicPr>
          <p:blipFill>
            <a:blip r:embed="rId7" cstate="print"/>
            <a:srcRect/>
            <a:stretch>
              <a:fillRect/>
            </a:stretch>
          </p:blipFill>
          <p:spPr bwMode="auto">
            <a:xfrm>
              <a:off x="1033" y="1201"/>
              <a:ext cx="1319" cy="876"/>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WatershedMap_2009"/>
          <p:cNvPicPr>
            <a:picLocks noChangeAspect="1" noChangeArrowheads="1"/>
          </p:cNvPicPr>
          <p:nvPr/>
        </p:nvPicPr>
        <p:blipFill>
          <a:blip r:embed="rId3" cstate="print"/>
          <a:srcRect/>
          <a:stretch>
            <a:fillRect/>
          </a:stretch>
        </p:blipFill>
        <p:spPr bwMode="auto">
          <a:xfrm>
            <a:off x="762000" y="152400"/>
            <a:ext cx="7772400" cy="6235700"/>
          </a:xfrm>
          <a:prstGeom prst="rect">
            <a:avLst/>
          </a:prstGeom>
          <a:noFill/>
        </p:spPr>
      </p:pic>
      <p:sp>
        <p:nvSpPr>
          <p:cNvPr id="25605" name="Rectangle 5"/>
          <p:cNvSpPr>
            <a:spLocks noChangeArrowheads="1"/>
          </p:cNvSpPr>
          <p:nvPr/>
        </p:nvSpPr>
        <p:spPr bwMode="auto">
          <a:xfrm>
            <a:off x="0" y="152400"/>
            <a:ext cx="9144000" cy="909638"/>
          </a:xfrm>
          <a:prstGeom prst="rect">
            <a:avLst/>
          </a:prstGeom>
          <a:solidFill>
            <a:schemeClr val="bg1"/>
          </a:solidFill>
          <a:ln w="9525">
            <a:noFill/>
            <a:miter lim="800000"/>
            <a:headEnd/>
            <a:tailEnd/>
          </a:ln>
          <a:effectLst/>
        </p:spPr>
        <p:txBody>
          <a:bodyPr>
            <a:spAutoFit/>
          </a:bodyPr>
          <a:lstStyle/>
          <a:p>
            <a:pPr algn="ctr">
              <a:spcBef>
                <a:spcPct val="20000"/>
              </a:spcBef>
            </a:pPr>
            <a:r>
              <a:rPr lang="en-US" sz="3200" b="1"/>
              <a:t>204 projects in Iowa</a:t>
            </a:r>
          </a:p>
          <a:p>
            <a:pPr algn="ctr">
              <a:spcBef>
                <a:spcPct val="20000"/>
              </a:spcBef>
            </a:pPr>
            <a:r>
              <a:rPr lang="en-US" b="1"/>
              <a:t>(completed or underway)</a:t>
            </a:r>
          </a:p>
        </p:txBody>
      </p:sp>
      <p:sp>
        <p:nvSpPr>
          <p:cNvPr id="25606" name="Rectangle 6"/>
          <p:cNvSpPr>
            <a:spLocks noChangeArrowheads="1"/>
          </p:cNvSpPr>
          <p:nvPr/>
        </p:nvSpPr>
        <p:spPr bwMode="auto">
          <a:xfrm>
            <a:off x="914400" y="5943600"/>
            <a:ext cx="7315200" cy="641350"/>
          </a:xfrm>
          <a:prstGeom prst="rect">
            <a:avLst/>
          </a:prstGeom>
          <a:noFill/>
          <a:ln w="9525">
            <a:noFill/>
            <a:miter lim="800000"/>
            <a:headEnd/>
            <a:tailEnd/>
          </a:ln>
          <a:effectLst/>
        </p:spPr>
        <p:txBody>
          <a:bodyPr>
            <a:spAutoFit/>
          </a:bodyPr>
          <a:lstStyle/>
          <a:p>
            <a:pPr algn="ctr">
              <a:spcBef>
                <a:spcPct val="20000"/>
              </a:spcBef>
            </a:pPr>
            <a:r>
              <a:rPr lang="en-US" b="1"/>
              <a:t>The Division of Soil Conservation works cooperatively with SWCDs, NRCS, DNR and other partners.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757</Words>
  <Application>Microsoft Office PowerPoint</Application>
  <PresentationFormat>On-screen Show (4:3)</PresentationFormat>
  <Paragraphs>118</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Default Design</vt:lpstr>
      <vt:lpstr>Anatomy of Iowa Floods: Preparing for the Future</vt:lpstr>
      <vt:lpstr>How Do Urban and Rural Iowans Work Together? The 1st step in the process is  You! </vt:lpstr>
      <vt:lpstr>Iowa’s First  Soil and Water Conservation Law  Enacted in 1939  Created State Soil Conservation Agency </vt:lpstr>
      <vt:lpstr>State law also provided for establishment of Iowa’s 100 Soil and Water Conservation Districts (SWCDs)</vt:lpstr>
      <vt:lpstr>Unique SWCDs Framework</vt:lpstr>
      <vt:lpstr>Standing Up to the 2008 Floods  Ag conservation practices operated properly in reducing flood impacts </vt:lpstr>
      <vt:lpstr>Standing Up to the 2008 Floods  Urban conservation practices operate in a similar way to reduce flood impacts.</vt:lpstr>
      <vt:lpstr>Don’t think you have a problem or resource concern?</vt:lpstr>
      <vt:lpstr>Slide 9</vt:lpstr>
      <vt:lpstr>“Iowa Watershed Projects” Publication </vt:lpstr>
      <vt:lpstr>A Project of the Iowa &amp; Johnson SWCDs </vt:lpstr>
      <vt:lpstr>Slide 12</vt:lpstr>
      <vt:lpstr>Slide 13</vt:lpstr>
      <vt:lpstr>Urban and rural collaboration for watershed protection</vt:lpstr>
    </vt:vector>
  </TitlesOfParts>
  <Company>State of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Elaine Ilvess</dc:creator>
  <cp:lastModifiedBy>James Martin</cp:lastModifiedBy>
  <cp:revision>24</cp:revision>
  <dcterms:created xsi:type="dcterms:W3CDTF">2010-05-25T13:08:06Z</dcterms:created>
  <dcterms:modified xsi:type="dcterms:W3CDTF">2010-06-21T16:21:31Z</dcterms:modified>
</cp:coreProperties>
</file>