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57" r:id="rId4"/>
    <p:sldId id="258" r:id="rId5"/>
    <p:sldId id="268" r:id="rId6"/>
    <p:sldId id="269" r:id="rId7"/>
    <p:sldId id="265" r:id="rId8"/>
    <p:sldId id="267" r:id="rId9"/>
    <p:sldId id="273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89655" autoAdjust="0"/>
  </p:normalViewPr>
  <p:slideViewPr>
    <p:cSldViewPr>
      <p:cViewPr>
        <p:scale>
          <a:sx n="80" d="100"/>
          <a:sy n="80" d="100"/>
        </p:scale>
        <p:origin x="-78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2.3404255319148935E-2"/>
          <c:y val="3.1339031339031341E-2"/>
          <c:w val="0.95744680851063835"/>
          <c:h val="0.94301994301994307"/>
        </c:manualLayout>
      </c:layout>
      <c:barChart>
        <c:barDir val="bar"/>
        <c:grouping val="clustered"/>
        <c:ser>
          <c:idx val="2"/>
          <c:order val="2"/>
          <c:spPr>
            <a:solidFill>
              <a:srgbClr val="9999FF"/>
            </a:solidFill>
            <a:ln w="19869">
              <a:solidFill>
                <a:srgbClr val="000000"/>
              </a:solidFill>
              <a:prstDash val="solid"/>
            </a:ln>
          </c:spPr>
          <c:cat>
            <c:strRef>
              <c:f>Sheet1!$A$1:$A$6</c:f>
              <c:strCache>
                <c:ptCount val="6"/>
                <c:pt idx="0">
                  <c:v>Local Lake Association</c:v>
                </c:pt>
                <c:pt idx="1">
                  <c:v>Information and Education</c:v>
                </c:pt>
                <c:pt idx="2">
                  <c:v>Water Quality Study</c:v>
                </c:pt>
                <c:pt idx="3">
                  <c:v>Watershed Improvements</c:v>
                </c:pt>
                <c:pt idx="4">
                  <c:v>In-Lake Improvements</c:v>
                </c:pt>
                <c:pt idx="5">
                  <c:v>Post Restoration Monitoring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spPr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869">
              <a:solidFill>
                <a:srgbClr val="000000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03300"/>
                  </a:gs>
                  <a:gs pos="100000">
                    <a:srgbClr val="00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339966"/>
                  </a:gs>
                  <a:gs pos="100000">
                    <a:srgbClr val="3399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8080"/>
                  </a:gs>
                  <a:gs pos="100000">
                    <a:srgbClr val="00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gradFill rotWithShape="0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Sheet1!$A$1:$A$6</c:f>
              <c:strCache>
                <c:ptCount val="6"/>
                <c:pt idx="0">
                  <c:v>Local Lake Association</c:v>
                </c:pt>
                <c:pt idx="1">
                  <c:v>Information and Education</c:v>
                </c:pt>
                <c:pt idx="2">
                  <c:v>Water Quality Study</c:v>
                </c:pt>
                <c:pt idx="3">
                  <c:v>Watershed Improvements</c:v>
                </c:pt>
                <c:pt idx="4">
                  <c:v>In-Lake Improvements</c:v>
                </c:pt>
                <c:pt idx="5">
                  <c:v>Post Restoration Monitoring</c:v>
                </c:pt>
              </c:strCache>
            </c:strRef>
          </c:cat>
          <c:val>
            <c:numRef>
              <c:f>Sheet1!$C$1:$C$6</c:f>
              <c:numCache>
                <c:formatCode>General</c:formatCode>
                <c:ptCount val="6"/>
                <c:pt idx="0">
                  <c:v>-120</c:v>
                </c:pt>
                <c:pt idx="1">
                  <c:v>-100</c:v>
                </c:pt>
                <c:pt idx="2">
                  <c:v>-80</c:v>
                </c:pt>
                <c:pt idx="3">
                  <c:v>-60</c:v>
                </c:pt>
                <c:pt idx="4">
                  <c:v>-40</c:v>
                </c:pt>
                <c:pt idx="5">
                  <c:v>-20</c:v>
                </c:pt>
              </c:numCache>
            </c:numRef>
          </c:val>
        </c:ser>
        <c:ser>
          <c:idx val="0"/>
          <c:order val="0"/>
          <c:spPr>
            <a:solidFill>
              <a:srgbClr val="9999FF"/>
            </a:solidFill>
            <a:ln w="19869">
              <a:solidFill>
                <a:srgbClr val="000000"/>
              </a:solidFill>
              <a:prstDash val="solid"/>
            </a:ln>
          </c:spPr>
          <c:cat>
            <c:strRef>
              <c:f>Sheet1!$A$1:$A$6</c:f>
              <c:strCache>
                <c:ptCount val="6"/>
                <c:pt idx="0">
                  <c:v>Local Lake Association</c:v>
                </c:pt>
                <c:pt idx="1">
                  <c:v>Information and Education</c:v>
                </c:pt>
                <c:pt idx="2">
                  <c:v>Water Quality Study</c:v>
                </c:pt>
                <c:pt idx="3">
                  <c:v>Watershed Improvements</c:v>
                </c:pt>
                <c:pt idx="4">
                  <c:v>In-Lake Improvements</c:v>
                </c:pt>
                <c:pt idx="5">
                  <c:v>Post Restoration Monitoring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spPr>
            <a:gradFill rotWithShape="0">
              <a:gsLst>
                <a:gs pos="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869">
              <a:solidFill>
                <a:srgbClr val="000000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03300"/>
                  </a:gs>
                  <a:gs pos="100000">
                    <a:srgbClr val="00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339966"/>
                  </a:gs>
                  <a:gs pos="100000">
                    <a:srgbClr val="3399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8080"/>
                  </a:gs>
                  <a:gs pos="100000">
                    <a:srgbClr val="00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gradFill rotWithShape="0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86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40240130044720018"/>
                  <c:y val="-2.764264731346661E-3"/>
                </c:manualLayout>
              </c:layout>
              <c:tx>
                <c:rich>
                  <a:bodyPr/>
                  <a:lstStyle/>
                  <a:p>
                    <a:pPr>
                      <a:defRPr sz="1643" b="0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Develop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Partnerships </a:t>
                    </a:r>
                    <a:endParaRPr lang="en-US" dirty="0"/>
                  </a:p>
                </c:rich>
              </c:tx>
              <c:numFmt formatCode="@" sourceLinked="0"/>
              <c:spPr>
                <a:noFill/>
                <a:ln w="39739">
                  <a:noFill/>
                </a:ln>
              </c:spPr>
              <c:dLblPos val="outEnd"/>
              <c:showCatName val="1"/>
            </c:dLbl>
            <c:dLbl>
              <c:idx val="1"/>
              <c:layout>
                <c:manualLayout>
                  <c:x val="-0.47580948722873073"/>
                  <c:y val="-6.276288553545580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Watershe</a:t>
                    </a:r>
                    <a:r>
                      <a:rPr lang="en-US" baseline="0" dirty="0" smtClean="0"/>
                      <a:t>d Plan</a:t>
                    </a:r>
                    <a:endParaRPr lang="en-US" dirty="0"/>
                  </a:p>
                </c:rich>
              </c:tx>
              <c:dLblPos val="outEnd"/>
              <c:showCatName val="1"/>
            </c:dLbl>
            <c:dLbl>
              <c:idx val="2"/>
              <c:layout>
                <c:manualLayout>
                  <c:x val="-0.42360421410738291"/>
                  <c:y val="-6.62658157583739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Information and Education </a:t>
                    </a:r>
                    <a:endParaRPr lang="en-US" dirty="0"/>
                  </a:p>
                </c:rich>
              </c:tx>
              <c:dLblPos val="outEnd"/>
              <c:showCatName val="1"/>
            </c:dLbl>
            <c:dLbl>
              <c:idx val="3"/>
              <c:layout>
                <c:manualLayout>
                  <c:x val="-0.39839488051798438"/>
                  <c:y val="-9.8868263679520417E-3"/>
                </c:manualLayout>
              </c:layout>
              <c:dLblPos val="outEnd"/>
              <c:showCatName val="1"/>
            </c:dLbl>
            <c:dLbl>
              <c:idx val="4"/>
              <c:layout>
                <c:manualLayout>
                  <c:x val="-0.29916601045004332"/>
                  <c:y val="-1.28950055261589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Lake/River </a:t>
                    </a:r>
                    <a:r>
                      <a:rPr lang="en-US" dirty="0"/>
                      <a:t>Improvements</a:t>
                    </a:r>
                  </a:p>
                </c:rich>
              </c:tx>
              <c:dLblPos val="outEnd"/>
              <c:showCatName val="1"/>
            </c:dLbl>
            <c:dLbl>
              <c:idx val="5"/>
              <c:layout>
                <c:manualLayout>
                  <c:x val="-0.15569020952038512"/>
                  <c:y val="-1.8179432191494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Water </a:t>
                    </a:r>
                    <a:r>
                      <a:rPr lang="en-US" dirty="0"/>
                      <a:t>Monitoring</a:t>
                    </a:r>
                  </a:p>
                </c:rich>
              </c:tx>
              <c:dLblPos val="outEnd"/>
              <c:showCatName val="1"/>
            </c:dLbl>
            <c:dLbl>
              <c:idx val="6"/>
              <c:layout>
                <c:manualLayout>
                  <c:xMode val="edge"/>
                  <c:yMode val="edge"/>
                  <c:x val="0.76382978723404304"/>
                  <c:y val="5.1282051282051294E-2"/>
                </c:manualLayout>
              </c:layout>
              <c:spPr>
                <a:noFill/>
                <a:ln w="39739">
                  <a:noFill/>
                </a:ln>
              </c:spPr>
              <c:txPr>
                <a:bodyPr/>
                <a:lstStyle/>
                <a:p>
                  <a:pPr>
                    <a:defRPr sz="1369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CatName val="1"/>
            </c:dLbl>
            <c:spPr>
              <a:noFill/>
              <a:ln w="39739">
                <a:noFill/>
              </a:ln>
            </c:spPr>
            <c:txPr>
              <a:bodyPr/>
              <a:lstStyle/>
              <a:p>
                <a:pPr>
                  <a:defRPr sz="164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</c:dLbls>
          <c:cat>
            <c:strRef>
              <c:f>Sheet1!$A$1:$A$6</c:f>
              <c:strCache>
                <c:ptCount val="6"/>
                <c:pt idx="0">
                  <c:v>Local Lake Association</c:v>
                </c:pt>
                <c:pt idx="1">
                  <c:v>Information and Education</c:v>
                </c:pt>
                <c:pt idx="2">
                  <c:v>Water Quality Study</c:v>
                </c:pt>
                <c:pt idx="3">
                  <c:v>Watershed Improvements</c:v>
                </c:pt>
                <c:pt idx="4">
                  <c:v>In-Lake Improvements</c:v>
                </c:pt>
                <c:pt idx="5">
                  <c:v>Post Restoration Monitoring</c:v>
                </c:pt>
              </c:strCache>
            </c:strRef>
          </c:cat>
          <c:val>
            <c:numRef>
              <c:f>Sheet1!$C$1:$C$6</c:f>
              <c:numCache>
                <c:formatCode>General</c:formatCode>
                <c:ptCount val="6"/>
                <c:pt idx="0">
                  <c:v>-120</c:v>
                </c:pt>
                <c:pt idx="1">
                  <c:v>-100</c:v>
                </c:pt>
                <c:pt idx="2">
                  <c:v>-80</c:v>
                </c:pt>
                <c:pt idx="3">
                  <c:v>-60</c:v>
                </c:pt>
                <c:pt idx="4">
                  <c:v>-40</c:v>
                </c:pt>
                <c:pt idx="5">
                  <c:v>-20</c:v>
                </c:pt>
              </c:numCache>
            </c:numRef>
          </c:val>
        </c:ser>
        <c:gapWidth val="0"/>
        <c:overlap val="100"/>
        <c:axId val="97856896"/>
        <c:axId val="97866880"/>
      </c:barChart>
      <c:catAx>
        <c:axId val="97856896"/>
        <c:scaling>
          <c:orientation val="minMax"/>
        </c:scaling>
        <c:delete val="1"/>
        <c:axPos val="l"/>
        <c:tickLblPos val="none"/>
        <c:crossAx val="97866880"/>
        <c:crossesAt val="0"/>
        <c:auto val="1"/>
        <c:lblAlgn val="ctr"/>
        <c:lblOffset val="100"/>
      </c:catAx>
      <c:valAx>
        <c:axId val="97866880"/>
        <c:scaling>
          <c:orientation val="minMax"/>
          <c:max val="0"/>
          <c:min val="-120"/>
        </c:scaling>
        <c:delete val="1"/>
        <c:axPos val="b"/>
        <c:majorGridlines>
          <c:spPr>
            <a:ln w="49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one"/>
        <c:crossAx val="97856896"/>
        <c:crosses val="autoZero"/>
        <c:crossBetween val="between"/>
        <c:majorUnit val="20"/>
        <c:minorUnit val="4"/>
      </c:valAx>
      <c:spPr>
        <a:solidFill>
          <a:srgbClr val="FFFFFF"/>
        </a:solidFill>
        <a:ln w="19869">
          <a:solidFill>
            <a:srgbClr val="FFFFFF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4967">
      <a:noFill/>
      <a:prstDash val="solid"/>
    </a:ln>
  </c:spPr>
  <c:txPr>
    <a:bodyPr/>
    <a:lstStyle/>
    <a:p>
      <a:pPr>
        <a:defRPr sz="172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D11BEFF7-D7D7-4ED4-81F2-7510897DA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D0CBDC1-6272-42A1-A6D6-43F233BA5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599CE-9F8D-4451-B877-35A4E7E8B0E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Clear Creek Project has received grant awards from the IDALS/DSC, DNR, and WIRB for BMPs and a watershed coordinator.</a:t>
            </a:r>
          </a:p>
          <a:p>
            <a:pPr eaLnBrk="1" hangingPunct="1"/>
            <a:r>
              <a:rPr lang="en-US" smtClean="0"/>
              <a:t>Currently working with the Iowa Flood Center to access flooding.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7E9C1-DAD4-4756-BD3D-95E1CE863D2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068A5-564E-4F7A-9574-6ADE884449B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6BBC0-61CA-4003-B806-4A9739AC621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0B7E0-8353-4110-9D58-981D4A00DD8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73BA1-958E-4EC7-885F-939A421524E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B8A40-903E-46DA-8601-C52547864CB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E2B76-162B-46A2-9806-7388F6AA7D3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10497-0D35-4C3F-BA30-453CFCD8B1F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Many of these projects include rural and urban partners that have worked together on a watershed basis to target limited resources to get the best return on investment.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B0723-C0BB-4A19-B361-0F6D6B04800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03B60-59DE-4610-8BAC-6E2A7B4B4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55F6-AF19-4E75-BC5E-44CE9C22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86961-1F0E-40D6-A4FE-75C00DFD4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61E397B5-75F9-4F7C-88D6-1246774BE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0AAA-A694-4CD3-A27C-DDB6AED6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0651-D726-4F63-BDF0-7D8B65CFD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86C1-F1B7-4764-9388-E60A1F086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757E4-D3FA-4D7A-BAD5-11213599D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F50C-6071-40F6-B8BA-CDF8122DD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37CA-D247-44F6-8210-25DD6D27E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D9F72-D37D-4940-A09B-50E687450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22B4-273E-47DC-B771-B0D388117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2F0F17-4C6A-43FB-8EFC-73E9C02A1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agriculture.gov/SoilConservation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smtClean="0"/>
              <a:t>Anatomy of Iowa Floods:</a:t>
            </a:r>
            <a:br>
              <a:rPr lang="en-US" sz="2800" smtClean="0"/>
            </a:br>
            <a:r>
              <a:rPr lang="en-US" sz="2800" smtClean="0"/>
              <a:t>Preparing for the Future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00200"/>
            <a:ext cx="7239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i="1" smtClean="0"/>
              <a:t>“How urban and rural Iowans can work together to reduce flood impacts.”</a:t>
            </a:r>
          </a:p>
          <a:p>
            <a:pPr eaLnBrk="1" hangingPunct="1">
              <a:lnSpc>
                <a:spcPct val="80000"/>
              </a:lnSpc>
            </a:pPr>
            <a:endParaRPr lang="en-US" sz="2800" b="1" i="1" smtClean="0"/>
          </a:p>
          <a:p>
            <a:pPr eaLnBrk="1" hangingPunct="1">
              <a:lnSpc>
                <a:spcPct val="80000"/>
              </a:lnSpc>
            </a:pPr>
            <a:endParaRPr lang="en-US" sz="2400" b="1" i="1" smtClean="0"/>
          </a:p>
          <a:p>
            <a:pPr eaLnBrk="1" hangingPunct="1">
              <a:lnSpc>
                <a:spcPct val="80000"/>
              </a:lnSpc>
            </a:pPr>
            <a:endParaRPr lang="en-US" sz="2400" b="1" i="1" smtClean="0"/>
          </a:p>
          <a:p>
            <a:pPr eaLnBrk="1" hangingPunct="1">
              <a:lnSpc>
                <a:spcPct val="80000"/>
              </a:lnSpc>
            </a:pPr>
            <a:endParaRPr lang="en-US" sz="2400" b="1" i="1" smtClean="0"/>
          </a:p>
          <a:p>
            <a:pPr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r>
              <a:rPr lang="en-US" sz="1400" b="1" smtClean="0"/>
              <a:t>    </a:t>
            </a:r>
          </a:p>
          <a:p>
            <a:pPr algn="l"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r>
              <a:rPr lang="en-US" sz="1400" b="1" smtClean="0"/>
              <a:t>    James Martin, Division of Soil Conservation</a:t>
            </a:r>
            <a:endParaRPr lang="en-US" sz="1400" i="1" smtClean="0"/>
          </a:p>
          <a:p>
            <a:pPr algn="l" eaLnBrk="1" hangingPunct="1">
              <a:lnSpc>
                <a:spcPct val="80000"/>
              </a:lnSpc>
            </a:pPr>
            <a:r>
              <a:rPr lang="en-US" sz="1400" b="1" smtClean="0"/>
              <a:t>    Iowa Department of Agriculture &amp; Land Stewardship</a:t>
            </a:r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914400" y="2667000"/>
            <a:ext cx="7315200" cy="2667000"/>
            <a:chOff x="912" y="1920"/>
            <a:chExt cx="3840" cy="1277"/>
          </a:xfrm>
        </p:grpSpPr>
        <p:pic>
          <p:nvPicPr>
            <p:cNvPr id="15365" name="Picture 7" descr="DSC_30 IA Great Lakes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1920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DSC_22_Clayton County terraces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1920"/>
              <a:ext cx="1920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9" descr="IdalsLogo_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562600"/>
            <a:ext cx="10668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lear Lake Watershed"/>
          <p:cNvPicPr>
            <a:picLocks noChangeAspect="1" noChangeArrowheads="1"/>
          </p:cNvPicPr>
          <p:nvPr/>
        </p:nvPicPr>
        <p:blipFill>
          <a:blip r:embed="rId2" cstate="print"/>
          <a:srcRect l="4239"/>
          <a:stretch>
            <a:fillRect/>
          </a:stretch>
        </p:blipFill>
        <p:spPr bwMode="auto">
          <a:xfrm>
            <a:off x="0" y="381000"/>
            <a:ext cx="9144000" cy="614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01-07 12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4648200" y="0"/>
            <a:ext cx="4495800" cy="3371850"/>
          </a:xfrm>
          <a:prstGeom prst="rect">
            <a:avLst/>
          </a:prstGeom>
          <a:noFill/>
        </p:spPr>
      </p:pic>
      <p:pic>
        <p:nvPicPr>
          <p:cNvPr id="3074" name="Picture 2" descr="C:\Clear Lake\clear lake pics\8th Ave Photos\P608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95800" cy="3371414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52400" y="3429000"/>
            <a:ext cx="4040188" cy="487362"/>
          </a:xfrm>
        </p:spPr>
        <p:txBody>
          <a:bodyPr/>
          <a:lstStyle/>
          <a:p>
            <a:r>
              <a:rPr lang="en-US" dirty="0" smtClean="0"/>
              <a:t>Developed Areas: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52400" y="4038600"/>
            <a:ext cx="4114800" cy="2590800"/>
          </a:xfrm>
        </p:spPr>
        <p:txBody>
          <a:bodyPr/>
          <a:lstStyle/>
          <a:p>
            <a:r>
              <a:rPr lang="en-US" sz="1800" dirty="0" smtClean="0"/>
              <a:t>More than 40 storm water BMPs installed (Over $1 mil investment)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1800" dirty="0" smtClean="0"/>
              <a:t>Ordinances passed for proper yard waste disposal and pet waste pick up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1800" dirty="0" smtClean="0"/>
              <a:t>Infiltrating storm water runoff improves WQ and reduces flooding</a:t>
            </a:r>
          </a:p>
          <a:p>
            <a:pPr>
              <a:buNone/>
            </a:pPr>
            <a:endParaRPr lang="en-US" sz="1000" dirty="0" smtClean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781550" y="3505200"/>
            <a:ext cx="4041775" cy="411162"/>
          </a:xfrm>
        </p:spPr>
        <p:txBody>
          <a:bodyPr/>
          <a:lstStyle/>
          <a:p>
            <a:r>
              <a:rPr lang="en-US" dirty="0" smtClean="0"/>
              <a:t>Agricultural Areas: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81550" y="4038600"/>
            <a:ext cx="4041775" cy="2514600"/>
          </a:xfrm>
        </p:spPr>
        <p:txBody>
          <a:bodyPr/>
          <a:lstStyle/>
          <a:p>
            <a:r>
              <a:rPr lang="en-US" sz="1800" dirty="0" smtClean="0"/>
              <a:t>Over 700 cropland acres converted to prairie/wetland areas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1800" dirty="0" smtClean="0"/>
              <a:t>193 tons of sediment kept out of Clear Lake annually by </a:t>
            </a:r>
            <a:r>
              <a:rPr lang="en-US" sz="1800" dirty="0" err="1" smtClean="0"/>
              <a:t>ag</a:t>
            </a:r>
            <a:r>
              <a:rPr lang="en-US" sz="1800" dirty="0" smtClean="0"/>
              <a:t> conservation practices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1800" dirty="0" smtClean="0"/>
              <a:t>Native grasses and wetlands improve WQ and reduce flooding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41400" y="1571625"/>
          <a:ext cx="7289800" cy="527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9143" name="Picture 7" descr="apcllogo1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7713"/>
            <a:ext cx="2246313" cy="116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Clear Lake\clear lake pics\aerial photos downloaded 6-25-08\P623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971800"/>
            <a:ext cx="2628900" cy="197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9144" name="Picture 8" descr="draincle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361216"/>
            <a:ext cx="2667000" cy="178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9146" name="Picture 10" descr="Lakefront Project 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73175"/>
            <a:ext cx="2708275" cy="203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9149" name="Picture 13" descr="commercialfish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5750" y="592138"/>
            <a:ext cx="2825750" cy="189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-304800" y="609600"/>
            <a:ext cx="4038600" cy="609600"/>
          </a:xfrm>
        </p:spPr>
        <p:txBody>
          <a:bodyPr/>
          <a:lstStyle/>
          <a:p>
            <a:r>
              <a:rPr lang="en-US" sz="3200" dirty="0" smtClean="0"/>
              <a:t>Lake/River Restoration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/>
              <a:t>Steps</a:t>
            </a:r>
          </a:p>
        </p:txBody>
      </p:sp>
      <p:pic>
        <p:nvPicPr>
          <p:cNvPr id="4100" name="Picture 4" descr="C:\Clear Lake\clear lake pics\Water Monitoring\P7080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4325" y="-90309"/>
            <a:ext cx="2317643" cy="173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3600" dirty="0"/>
              <a:t>CLEAR Project Sponsors/Partners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676400"/>
            <a:ext cx="4648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Hancock and Cerro Gordo SWCD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IDALS/DSC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Iowa DNR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Association for the Preservation of Clear Lake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City of Clear Lake, Ventura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Cerro Gordo County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Natural Resources Conservation Service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 </a:t>
            </a:r>
            <a:r>
              <a:rPr lang="en-US" sz="2400" dirty="0"/>
              <a:t>EPA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 Army Corps </a:t>
            </a:r>
            <a:r>
              <a:rPr lang="en-US" sz="2400" dirty="0"/>
              <a:t>of </a:t>
            </a:r>
            <a:r>
              <a:rPr lang="en-US" sz="2400" dirty="0" smtClean="0"/>
              <a:t>Engineers</a:t>
            </a:r>
            <a:endParaRPr lang="en-US" sz="2400" dirty="0"/>
          </a:p>
        </p:txBody>
      </p:sp>
      <p:pic>
        <p:nvPicPr>
          <p:cNvPr id="53254" name="Picture 6" descr="header3"/>
          <p:cNvPicPr>
            <a:picLocks noChangeAspect="1" noChangeArrowheads="1"/>
          </p:cNvPicPr>
          <p:nvPr/>
        </p:nvPicPr>
        <p:blipFill>
          <a:blip r:embed="rId2" cstate="print"/>
          <a:srcRect r="25424"/>
          <a:stretch>
            <a:fillRect/>
          </a:stretch>
        </p:blipFill>
        <p:spPr bwMode="auto">
          <a:xfrm>
            <a:off x="5181600" y="5791200"/>
            <a:ext cx="3352800" cy="43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9" descr="idalsLogo color 05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676400"/>
            <a:ext cx="1652588" cy="110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apcllogo1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0"/>
            <a:ext cx="2246313" cy="116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Clear Lake\clear lake pics\SWCD  letterhead_files\new letterhea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676400"/>
            <a:ext cx="2362200" cy="114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Clear Lake\clear lake pics\DNRLOGO(PMS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124200"/>
            <a:ext cx="1641053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Clear Lake\clear lake pics\NRCScolor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724400"/>
            <a:ext cx="2000903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Clear Lake\clear lake pics\City of Clear Lake 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648200"/>
            <a:ext cx="1849622" cy="77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Urban and rural collaboration for watershed protection</a:t>
            </a:r>
          </a:p>
        </p:txBody>
      </p:sp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407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2286000"/>
          </a:xfrm>
        </p:spPr>
        <p:txBody>
          <a:bodyPr/>
          <a:lstStyle/>
          <a:p>
            <a:pPr eaLnBrk="1" hangingPunct="1"/>
            <a:r>
              <a:rPr lang="en-US" sz="3600" b="1" i="1" smtClean="0"/>
              <a:t>Become familiar / Get involved with your local SWCD</a:t>
            </a:r>
            <a:r>
              <a:rPr lang="en-US" smtClean="0"/>
              <a:t>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229600" cy="2514600"/>
          </a:xfrm>
        </p:spPr>
        <p:txBody>
          <a:bodyPr/>
          <a:lstStyle/>
          <a:p>
            <a:pPr eaLnBrk="1" hangingPunct="1"/>
            <a:r>
              <a:rPr lang="en-US" smtClean="0"/>
              <a:t>Contact your local Soil and Water Conservation District (SWCD).</a:t>
            </a:r>
          </a:p>
          <a:p>
            <a:pPr lvl="1" eaLnBrk="1" hangingPunct="1"/>
            <a:r>
              <a:rPr lang="en-US" sz="2400" smtClean="0">
                <a:hlinkClick r:id="rId3"/>
              </a:rPr>
              <a:t>www.IowaAgriculture.gov/SoilConservation.asp</a:t>
            </a:r>
            <a:endParaRPr lang="en-US" sz="2400" smtClean="0"/>
          </a:p>
          <a:p>
            <a:pPr eaLnBrk="1" hangingPunct="1"/>
            <a:r>
              <a:rPr lang="en-US" smtClean="0"/>
              <a:t>Request financial or technical assistance.</a:t>
            </a:r>
          </a:p>
          <a:p>
            <a:pPr eaLnBrk="1" hangingPunct="1"/>
            <a:r>
              <a:rPr lang="en-US" smtClean="0"/>
              <a:t>Volunteer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251460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Iowa’s First Soil and Water Conservation Law </a:t>
            </a:r>
            <a:br>
              <a:rPr lang="en-US" sz="3200" b="1" smtClean="0"/>
            </a:br>
            <a:r>
              <a:rPr lang="en-US" sz="3200" b="1" smtClean="0"/>
              <a:t>Enacted in 1939 Created State Soil Conservation Agency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382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Goal was to integrate soil and water conservation into agricultural production to insure long-term resource protection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Protecting soil productivity was the initial priority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Water quality protection and reducing flood potential are additional priorities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State law provided for establishment of Iowa’s 100 Soil and Water Conservation Districts (SWCDs)</a:t>
            </a:r>
          </a:p>
        </p:txBody>
      </p:sp>
      <p:pic>
        <p:nvPicPr>
          <p:cNvPr id="21506" name="Picture 4" descr="SWC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38400"/>
            <a:ext cx="4876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03438"/>
            <a:ext cx="33528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SWCD’s: a local entity to deliver technical and financial assistance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assess natural resource needs and develop resource management plans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carry out needed conservation measures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/>
          <a:lstStyle/>
          <a:p>
            <a:pPr eaLnBrk="1" hangingPunct="1"/>
            <a:r>
              <a:rPr lang="en-US" sz="4000" smtClean="0"/>
              <a:t>Standing Up to the 2008 Floods</a:t>
            </a:r>
            <a:br>
              <a:rPr lang="en-US" sz="4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3200" smtClean="0"/>
              <a:t>Ag conservation practices operated properly in reducing flood impacts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2255838"/>
            <a:ext cx="50292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90% grade stabilization structures and water control basins functioned properly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83% terraces and 55% grassed waterways functioned properly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no-till helped reduce runoff.</a:t>
            </a:r>
          </a:p>
        </p:txBody>
      </p:sp>
      <p:grpSp>
        <p:nvGrpSpPr>
          <p:cNvPr id="25603" name="Group 7"/>
          <p:cNvGrpSpPr>
            <a:grpSpLocks/>
          </p:cNvGrpSpPr>
          <p:nvPr/>
        </p:nvGrpSpPr>
        <p:grpSpPr bwMode="auto">
          <a:xfrm>
            <a:off x="381000" y="2209800"/>
            <a:ext cx="2667000" cy="4159250"/>
            <a:chOff x="3696" y="1296"/>
            <a:chExt cx="1680" cy="2620"/>
          </a:xfrm>
        </p:grpSpPr>
        <p:pic>
          <p:nvPicPr>
            <p:cNvPr id="25604" name="Picture 6" descr="DSC_24 EastBoyer_4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1296"/>
              <a:ext cx="1336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4" descr="DSC_73MillCreek 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2160"/>
              <a:ext cx="1336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5" descr="DSC_49FarmersCreek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4" y="3024"/>
              <a:ext cx="1342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2286000"/>
          </a:xfrm>
        </p:spPr>
        <p:txBody>
          <a:bodyPr/>
          <a:lstStyle/>
          <a:p>
            <a:pPr eaLnBrk="1" hangingPunct="1"/>
            <a:r>
              <a:rPr lang="en-US" smtClean="0"/>
              <a:t>Standing Up to the 2008 Floods</a:t>
            </a:r>
            <a:br>
              <a:rPr lang="en-US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3200" smtClean="0"/>
              <a:t>Urban conservation practices operate in a similar way to reduce flood impacts.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eaLnBrk="1" hangingPunct="1"/>
            <a:r>
              <a:rPr lang="en-US" smtClean="0"/>
              <a:t>Capture</a:t>
            </a:r>
          </a:p>
          <a:p>
            <a:pPr eaLnBrk="1" hangingPunct="1"/>
            <a:r>
              <a:rPr lang="en-US" smtClean="0"/>
              <a:t>Hold</a:t>
            </a:r>
          </a:p>
          <a:p>
            <a:pPr eaLnBrk="1" hangingPunct="1"/>
            <a:r>
              <a:rPr lang="en-US" smtClean="0"/>
              <a:t>Infiltrate </a:t>
            </a:r>
          </a:p>
          <a:p>
            <a:pPr eaLnBrk="1" hangingPunct="1"/>
            <a:r>
              <a:rPr lang="en-US" smtClean="0"/>
              <a:t>Reduce runoff</a:t>
            </a:r>
          </a:p>
          <a:p>
            <a:pPr eaLnBrk="1" hangingPunct="1"/>
            <a:r>
              <a:rPr lang="en-US" smtClean="0"/>
              <a:t>Protect WQ</a:t>
            </a:r>
          </a:p>
        </p:txBody>
      </p:sp>
      <p:pic>
        <p:nvPicPr>
          <p:cNvPr id="27651" name="Picture 5" descr="DSC_30 IA Great Lake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038" y="2514600"/>
            <a:ext cx="1554162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DSC_77FourMile_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832225"/>
            <a:ext cx="15541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DSC_77UrbanCons_1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SC_78Urban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519363"/>
            <a:ext cx="2286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What is your hydrologic footprint?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600200"/>
            <a:ext cx="487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If rain and snow fall on your property your property probably generates runoff.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Your action or inaction impacts others.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Manage the water that falls on your land sustainably.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You are a watershed stakeholder - work cooperatively with others in your watershed. 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304800" y="1220788"/>
            <a:ext cx="3429000" cy="5103812"/>
            <a:chOff x="192" y="769"/>
            <a:chExt cx="2160" cy="3215"/>
          </a:xfrm>
        </p:grpSpPr>
        <p:pic>
          <p:nvPicPr>
            <p:cNvPr id="29700" name="Picture 5" descr="DSC_33 Nutting_0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2161"/>
              <a:ext cx="841" cy="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6" descr="DSC_77 CampCreek_2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769"/>
              <a:ext cx="1267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7" descr="DSC_77UrbanCons_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3121"/>
              <a:ext cx="1301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8" descr="DSC_51Fairfield Stormwater 17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1735"/>
              <a:ext cx="858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4" descr="DSC_24 EastBoyer_4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33" y="1201"/>
              <a:ext cx="1319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WatershedMap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7724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909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/>
              <a:t>204 projects in Iowa</a:t>
            </a:r>
          </a:p>
          <a:p>
            <a:pPr algn="ctr">
              <a:spcBef>
                <a:spcPct val="20000"/>
              </a:spcBef>
            </a:pPr>
            <a:r>
              <a:rPr lang="en-US" b="1"/>
              <a:t>(completed or underway)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914400" y="59436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/>
              <a:t>The Division of Soil Conservation works cooperatively with SWCDs, NRCS, DNR and other partners.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:\2007_07_01\IMG_6496.JPG"/>
          <p:cNvPicPr>
            <a:picLocks noChangeAspect="1" noChangeArrowheads="1"/>
          </p:cNvPicPr>
          <p:nvPr/>
        </p:nvPicPr>
        <p:blipFill>
          <a:blip r:embed="rId3" cstate="print"/>
          <a:srcRect t="1971" r="11319" b="9434"/>
          <a:stretch>
            <a:fillRect/>
          </a:stretch>
        </p:blipFill>
        <p:spPr bwMode="auto">
          <a:xfrm>
            <a:off x="0" y="0"/>
            <a:ext cx="9144000" cy="68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1905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Clear Lake Enhancement and Restoration Project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Hancock &amp; Cerro Gordo SWCDs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57200" y="5410200"/>
            <a:ext cx="8305800" cy="92333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40400"/>
                </a:solidFill>
                <a:latin typeface="Times New Roman" pitchFamily="18" charset="0"/>
              </a:rPr>
              <a:t>Project Coordinator: David Knoll – </a:t>
            </a:r>
            <a:r>
              <a:rPr lang="en-US" dirty="0" smtClean="0">
                <a:solidFill>
                  <a:srgbClr val="040400"/>
                </a:solidFill>
                <a:latin typeface="Times New Roman" pitchFamily="18" charset="0"/>
              </a:rPr>
              <a:t>Environmental Specialist</a:t>
            </a:r>
            <a:br>
              <a:rPr lang="en-US" dirty="0" smtClean="0">
                <a:solidFill>
                  <a:srgbClr val="040400"/>
                </a:solidFill>
                <a:latin typeface="Times New Roman" pitchFamily="18" charset="0"/>
              </a:rPr>
            </a:br>
            <a:r>
              <a:rPr lang="en-US" sz="1800" dirty="0" smtClean="0">
                <a:solidFill>
                  <a:srgbClr val="040400"/>
                </a:solidFill>
                <a:latin typeface="Times New Roman" pitchFamily="18" charset="0"/>
              </a:rPr>
              <a:t>Iowa Department of Agriculture and Land Stewardship - Division of Soil Conservation</a:t>
            </a:r>
            <a:br>
              <a:rPr lang="en-US" sz="1800" dirty="0" smtClean="0">
                <a:solidFill>
                  <a:srgbClr val="040400"/>
                </a:solidFill>
                <a:latin typeface="Times New Roman" pitchFamily="18" charset="0"/>
              </a:rPr>
            </a:br>
            <a:r>
              <a:rPr lang="en-US" sz="1800" dirty="0" smtClean="0">
                <a:solidFill>
                  <a:srgbClr val="040400"/>
                </a:solidFill>
                <a:latin typeface="Times New Roman" pitchFamily="18" charset="0"/>
              </a:rPr>
              <a:t>Phone: 641-923-2837 Ext. 3  Email: david.knoll@ia</a:t>
            </a:r>
            <a:r>
              <a:rPr lang="en-US" dirty="0" smtClean="0">
                <a:solidFill>
                  <a:srgbClr val="040400"/>
                </a:solidFill>
                <a:latin typeface="Times New Roman" pitchFamily="18" charset="0"/>
              </a:rPr>
              <a:t>.nacdnet.net</a:t>
            </a:r>
            <a:endParaRPr lang="en-US" sz="1800" dirty="0" smtClean="0">
              <a:solidFill>
                <a:srgbClr val="0404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486</Words>
  <Application>Microsoft Office PowerPoint</Application>
  <PresentationFormat>On-screen Show (4:3)</PresentationFormat>
  <Paragraphs>91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Anatomy of Iowa Floods: Preparing for the Future</vt:lpstr>
      <vt:lpstr>Become familiar / Get involved with your local SWCD </vt:lpstr>
      <vt:lpstr>Iowa’s First Soil and Water Conservation Law  Enacted in 1939 Created State Soil Conservation Agency </vt:lpstr>
      <vt:lpstr>State law provided for establishment of Iowa’s 100 Soil and Water Conservation Districts (SWCDs)</vt:lpstr>
      <vt:lpstr>Standing Up to the 2008 Floods  Ag conservation practices operated properly in reducing flood impacts </vt:lpstr>
      <vt:lpstr>Standing Up to the 2008 Floods  Urban conservation practices operate in a similar way to reduce flood impacts.</vt:lpstr>
      <vt:lpstr>What is your hydrologic footprint?</vt:lpstr>
      <vt:lpstr>Slide 8</vt:lpstr>
      <vt:lpstr>Clear Lake Enhancement and Restoration Project  Hancock &amp; Cerro Gordo SWCDs </vt:lpstr>
      <vt:lpstr>Slide 10</vt:lpstr>
      <vt:lpstr>Slide 11</vt:lpstr>
      <vt:lpstr>Lake/River Restoration  Steps</vt:lpstr>
      <vt:lpstr>CLEAR Project Sponsors/Partners</vt:lpstr>
      <vt:lpstr>Urban and rural collaboration for watershed protection</vt:lpstr>
    </vt:vector>
  </TitlesOfParts>
  <Company>State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Elaine Ilvess</dc:creator>
  <cp:lastModifiedBy>david.knoll</cp:lastModifiedBy>
  <cp:revision>66</cp:revision>
  <dcterms:created xsi:type="dcterms:W3CDTF">2010-05-25T13:08:06Z</dcterms:created>
  <dcterms:modified xsi:type="dcterms:W3CDTF">2010-07-12T13:45:34Z</dcterms:modified>
</cp:coreProperties>
</file>