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60" r:id="rId4"/>
    <p:sldId id="261" r:id="rId5"/>
    <p:sldId id="262" r:id="rId6"/>
    <p:sldId id="263" r:id="rId7"/>
    <p:sldId id="264" r:id="rId8"/>
    <p:sldId id="257" r:id="rId9"/>
    <p:sldId id="265" r:id="rId10"/>
    <p:sldId id="266" r:id="rId11"/>
    <p:sldId id="267"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AC"/>
    <a:srgbClr val="708F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B8EC09-98C1-4230-A213-FA5AE5122305}" type="datetimeFigureOut">
              <a:rPr lang="en-US" smtClean="0"/>
              <a:pPr/>
              <a:t>7/19/2010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6C736F-67DC-4AD6-B39F-F449EC149D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C736F-67DC-4AD6-B39F-F449EC149DB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C736F-67DC-4AD6-B39F-F449EC149DB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6C736F-67DC-4AD6-B39F-F449EC149DB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C736F-67DC-4AD6-B39F-F449EC149DB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6C736F-67DC-4AD6-B39F-F449EC149DB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pdf"/><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lgn="ctr">
              <a:defRPr>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EC58335-179D-0D45-BDC9-9A615D158F0F}" type="datetimeFigureOut">
              <a:rPr lang="en-US" smtClean="0"/>
              <a:pPr/>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C58335-179D-0D45-BDC9-9A615D158F0F}" type="datetimeFigureOut">
              <a:rPr lang="en-US" smtClean="0"/>
              <a:pPr/>
              <a:t>7/19/2010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51062"/>
            <a:ext cx="4038600" cy="4089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C58335-179D-0D45-BDC9-9A615D158F0F}" type="datetimeFigureOut">
              <a:rPr lang="en-US" smtClean="0"/>
              <a:pPr/>
              <a:t>7/19/2010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278062"/>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17824"/>
            <a:ext cx="4040188"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78062"/>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17824"/>
            <a:ext cx="4041775" cy="3362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1EC58335-179D-0D45-BDC9-9A615D158F0F}" type="datetimeFigureOut">
              <a:rPr lang="en-US" smtClean="0"/>
              <a:pPr/>
              <a:t>7/19/2010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C58335-179D-0D45-BDC9-9A615D158F0F}" type="datetimeFigureOut">
              <a:rPr lang="en-US" smtClean="0"/>
              <a:pPr/>
              <a:t>7/19/2010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58335-179D-0D45-BDC9-9A615D158F0F}" type="datetimeFigureOut">
              <a:rPr lang="en-US" smtClean="0"/>
              <a:pPr/>
              <a:t>7/19/2010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8100"/>
            <a:ext cx="3008313" cy="7493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301751"/>
            <a:ext cx="5111750" cy="50355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27990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58335-179D-0D45-BDC9-9A615D158F0F}" type="datetimeFigureOut">
              <a:rPr lang="en-US" smtClean="0"/>
              <a:pPr/>
              <a:t>7/19/2010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1FB041-706C-CF48-8DEF-97EEE89FE4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6" name="Rectangle 5"/>
          <p:cNvSpPr/>
          <p:nvPr userDrawn="1"/>
        </p:nvSpPr>
        <p:spPr>
          <a:xfrm>
            <a:off x="0" y="1114385"/>
            <a:ext cx="9144000" cy="5743615"/>
          </a:xfrm>
          <a:prstGeom prst="rect">
            <a:avLst/>
          </a:prstGeom>
          <a:solidFill>
            <a:srgbClr val="0067A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CSP World.eps"/>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771261" y="469900"/>
            <a:ext cx="8875059" cy="6858000"/>
          </a:xfrm>
          <a:prstGeom prst="rect">
            <a:avLst/>
          </a:prstGeom>
        </p:spPr>
      </p:pic>
      <p:sp>
        <p:nvSpPr>
          <p:cNvPr id="2" name="Date Placeholder 1"/>
          <p:cNvSpPr>
            <a:spLocks noGrp="1"/>
          </p:cNvSpPr>
          <p:nvPr>
            <p:ph type="dt" sz="half" idx="10"/>
          </p:nvPr>
        </p:nvSpPr>
        <p:spPr/>
        <p:txBody>
          <a:bodyPr/>
          <a:lstStyle/>
          <a:p>
            <a:fld id="{1EC58335-179D-0D45-BDC9-9A615D158F0F}" type="datetimeFigureOut">
              <a:rPr lang="en-US" smtClean="0"/>
              <a:pPr/>
              <a:t>7/19/2010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1FB041-706C-CF48-8DEF-97EEE89FE4FF}" type="slidenum">
              <a:rPr lang="en-US" smtClean="0"/>
              <a:pPr/>
              <a:t>‹#›</a:t>
            </a:fld>
            <a:endParaRPr lang="en-US"/>
          </a:p>
        </p:txBody>
      </p:sp>
      <p:pic>
        <p:nvPicPr>
          <p:cNvPr id="7" name="Picture 6" descr="CSP Footer.jpg"/>
          <p:cNvPicPr>
            <a:picLocks noChangeAspect="1"/>
          </p:cNvPicPr>
          <p:nvPr userDrawn="1"/>
        </p:nvPicPr>
        <p:blipFill>
          <a:blip r:embed="rId4"/>
          <a:stretch>
            <a:fillRect/>
          </a:stretch>
        </p:blipFill>
        <p:spPr>
          <a:xfrm>
            <a:off x="0" y="0"/>
            <a:ext cx="9144000" cy="1146048"/>
          </a:xfrm>
          <a:prstGeom prst="rect">
            <a:avLst/>
          </a:prstGeom>
        </p:spPr>
      </p:pic>
      <p:sp>
        <p:nvSpPr>
          <p:cNvPr id="8" name="Subtitle 2"/>
          <p:cNvSpPr>
            <a:spLocks noGrp="1"/>
          </p:cNvSpPr>
          <p:nvPr>
            <p:ph type="subTitle" idx="1"/>
          </p:nvPr>
        </p:nvSpPr>
        <p:spPr>
          <a:xfrm>
            <a:off x="457202" y="1490165"/>
            <a:ext cx="2847274" cy="5016995"/>
          </a:xfrm>
        </p:spPr>
        <p:txBody>
          <a:bodyPr/>
          <a:lstStyle>
            <a:lvl1pPr marL="0" indent="0" algn="r">
              <a:buNone/>
              <a:defRPr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19200"/>
            <a:ext cx="8229600" cy="93186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163762"/>
            <a:ext cx="8229600" cy="43306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507161"/>
            <a:ext cx="874972" cy="227014"/>
          </a:xfrm>
          <a:prstGeom prst="rect">
            <a:avLst/>
          </a:prstGeom>
        </p:spPr>
        <p:txBody>
          <a:bodyPr vert="horz" lIns="91440" tIns="45720" rIns="91440" bIns="45720" rtlCol="0" anchor="ctr"/>
          <a:lstStyle>
            <a:lvl1pPr algn="r">
              <a:defRPr sz="1200">
                <a:solidFill>
                  <a:srgbClr val="000000"/>
                </a:solidFill>
              </a:defRPr>
            </a:lvl1pPr>
          </a:lstStyle>
          <a:p>
            <a:fld id="{1EC58335-179D-0D45-BDC9-9A615D158F0F}" type="datetimeFigureOut">
              <a:rPr lang="en-US" smtClean="0"/>
              <a:pPr/>
              <a:t>7/19/2010</a:t>
            </a:fld>
            <a:endParaRPr lang="en-US" dirty="0"/>
          </a:p>
        </p:txBody>
      </p:sp>
      <p:sp>
        <p:nvSpPr>
          <p:cNvPr id="5" name="Footer Placeholder 4"/>
          <p:cNvSpPr>
            <a:spLocks noGrp="1"/>
          </p:cNvSpPr>
          <p:nvPr>
            <p:ph type="ftr" sz="quarter" idx="3"/>
          </p:nvPr>
        </p:nvSpPr>
        <p:spPr>
          <a:xfrm>
            <a:off x="1332173" y="6507161"/>
            <a:ext cx="2895600" cy="227014"/>
          </a:xfrm>
          <a:prstGeom prst="rect">
            <a:avLst/>
          </a:prstGeom>
        </p:spPr>
        <p:txBody>
          <a:bodyPr vert="horz" lIns="91440" tIns="45720" rIns="91440" bIns="45720" rtlCol="0" anchor="ctr"/>
          <a:lstStyle>
            <a:lvl1pPr algn="ctr">
              <a:defRPr sz="1200">
                <a:solidFill>
                  <a:srgbClr val="000000"/>
                </a:solidFill>
              </a:defRPr>
            </a:lvl1pPr>
          </a:lstStyle>
          <a:p>
            <a:endParaRPr lang="en-US" dirty="0"/>
          </a:p>
        </p:txBody>
      </p:sp>
      <p:sp>
        <p:nvSpPr>
          <p:cNvPr id="6" name="Slide Number Placeholder 5"/>
          <p:cNvSpPr>
            <a:spLocks noGrp="1"/>
          </p:cNvSpPr>
          <p:nvPr>
            <p:ph type="sldNum" sz="quarter" idx="4"/>
          </p:nvPr>
        </p:nvSpPr>
        <p:spPr>
          <a:xfrm>
            <a:off x="8202873" y="6507161"/>
            <a:ext cx="483926" cy="227014"/>
          </a:xfrm>
          <a:prstGeom prst="rect">
            <a:avLst/>
          </a:prstGeom>
        </p:spPr>
        <p:txBody>
          <a:bodyPr vert="horz" lIns="91440" tIns="45720" rIns="91440" bIns="45720" rtlCol="0" anchor="ctr"/>
          <a:lstStyle>
            <a:lvl1pPr algn="r">
              <a:defRPr sz="1200">
                <a:solidFill>
                  <a:srgbClr val="000000"/>
                </a:solidFill>
              </a:defRPr>
            </a:lvl1pPr>
          </a:lstStyle>
          <a:p>
            <a:fld id="{DA1FB041-706C-CF48-8DEF-97EEE89FE4FF}" type="slidenum">
              <a:rPr lang="en-US" smtClean="0"/>
              <a:pPr/>
              <a:t>‹#›</a:t>
            </a:fld>
            <a:endParaRPr lang="en-US" dirty="0"/>
          </a:p>
        </p:txBody>
      </p:sp>
      <p:pic>
        <p:nvPicPr>
          <p:cNvPr id="8" name="Picture 7" descr="CSP Footer.jpg"/>
          <p:cNvPicPr>
            <a:picLocks noChangeAspect="1"/>
          </p:cNvPicPr>
          <p:nvPr userDrawn="1"/>
        </p:nvPicPr>
        <p:blipFill>
          <a:blip r:embed="rId10"/>
          <a:stretch>
            <a:fillRect/>
          </a:stretch>
        </p:blipFill>
        <p:spPr>
          <a:xfrm>
            <a:off x="0" y="0"/>
            <a:ext cx="9144000" cy="114604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63" r:id="rId8"/>
  </p:sldLayoutIdLst>
  <p:txStyles>
    <p:titleStyle>
      <a:lvl1pPr algn="l" defTabSz="457200" rtl="0" eaLnBrk="1" latinLnBrk="0" hangingPunct="1">
        <a:spcBef>
          <a:spcPct val="0"/>
        </a:spcBef>
        <a:buNone/>
        <a:defRPr sz="3600" b="1" kern="1200">
          <a:solidFill>
            <a:srgbClr val="0067AC"/>
          </a:solidFill>
          <a:latin typeface="Arial"/>
          <a:ea typeface="+mj-ea"/>
          <a:cs typeface="Arial"/>
        </a:defRPr>
      </a:lvl1pPr>
    </p:titleStyle>
    <p:bodyStyle>
      <a:lvl1pPr marL="342900" indent="-342900" algn="l" defTabSz="457200" rtl="0" eaLnBrk="1" latinLnBrk="0" hangingPunct="1">
        <a:spcBef>
          <a:spcPct val="20000"/>
        </a:spcBef>
        <a:buFontTx/>
        <a:buNone/>
        <a:defRPr sz="2800" kern="1200">
          <a:solidFill>
            <a:schemeClr val="tx1"/>
          </a:solidFill>
          <a:latin typeface="Arial"/>
          <a:ea typeface="+mn-ea"/>
          <a:cs typeface="Arial"/>
        </a:defRPr>
      </a:lvl1pPr>
      <a:lvl2pPr marL="292100" indent="-292100" algn="l" defTabSz="457200" rtl="0" eaLnBrk="1" latinLnBrk="0" hangingPunct="1">
        <a:spcBef>
          <a:spcPct val="20000"/>
        </a:spcBef>
        <a:buClr>
          <a:srgbClr val="708F24"/>
        </a:buClr>
        <a:buFont typeface="Arial"/>
        <a:buChar char="•"/>
        <a:defRPr sz="2500" kern="1200">
          <a:solidFill>
            <a:schemeClr val="tx1"/>
          </a:solidFill>
          <a:latin typeface="Arial"/>
          <a:ea typeface="+mn-ea"/>
          <a:cs typeface="Arial"/>
        </a:defRPr>
      </a:lvl2pPr>
      <a:lvl3pPr marL="635000" indent="-342900" algn="l" defTabSz="457200" rtl="0" eaLnBrk="1" latinLnBrk="0" hangingPunct="1">
        <a:spcBef>
          <a:spcPct val="20000"/>
        </a:spcBef>
        <a:buClr>
          <a:srgbClr val="708F24"/>
        </a:buClr>
        <a:buFont typeface="Arial"/>
        <a:buChar char="•"/>
        <a:defRPr sz="2200" kern="1200">
          <a:solidFill>
            <a:schemeClr val="tx1"/>
          </a:solidFill>
          <a:latin typeface="Arial"/>
          <a:ea typeface="+mn-ea"/>
          <a:cs typeface="Arial"/>
        </a:defRPr>
      </a:lvl3pPr>
      <a:lvl4pPr marL="977900" indent="-342900" algn="l" defTabSz="457200" rtl="0" eaLnBrk="1" latinLnBrk="0" hangingPunct="1">
        <a:spcBef>
          <a:spcPct val="20000"/>
        </a:spcBef>
        <a:buClr>
          <a:srgbClr val="708F24"/>
        </a:buClr>
        <a:buFont typeface="Arial"/>
        <a:buChar char="•"/>
        <a:defRPr sz="1800" kern="1200">
          <a:solidFill>
            <a:schemeClr val="tx1"/>
          </a:solidFill>
          <a:latin typeface="Arial"/>
          <a:ea typeface="+mn-ea"/>
          <a:cs typeface="Arial"/>
        </a:defRPr>
      </a:lvl4pPr>
      <a:lvl5pPr marL="1257300" indent="-279400" algn="l" defTabSz="457200" rtl="0" eaLnBrk="1" latinLnBrk="0" hangingPunct="1">
        <a:spcBef>
          <a:spcPct val="20000"/>
        </a:spcBef>
        <a:buClr>
          <a:srgbClr val="708F24"/>
        </a:buClr>
        <a:buFont typeface="Arial"/>
        <a:buChar char="•"/>
        <a:defRPr sz="15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p:txBody>
          <a:bodyPr>
            <a:normAutofit fontScale="90000"/>
          </a:bodyPr>
          <a:lstStyle/>
          <a:p>
            <a:r>
              <a:rPr lang="en-US" dirty="0" smtClean="0">
                <a:solidFill>
                  <a:schemeClr val="bg1"/>
                </a:solidFill>
                <a:effectLst>
                  <a:outerShdw blurRad="50800" dist="38100" dir="2700000" algn="tl" rotWithShape="0">
                    <a:srgbClr val="000000">
                      <a:alpha val="43000"/>
                    </a:srgbClr>
                  </a:outerShdw>
                </a:effectLst>
              </a:rPr>
              <a:t>Trends in Iowa Precipitation:</a:t>
            </a:r>
            <a:br>
              <a:rPr lang="en-US" dirty="0" smtClean="0">
                <a:solidFill>
                  <a:schemeClr val="bg1"/>
                </a:solidFill>
                <a:effectLst>
                  <a:outerShdw blurRad="50800" dist="38100" dir="2700000" algn="tl" rotWithShape="0">
                    <a:srgbClr val="000000">
                      <a:alpha val="43000"/>
                    </a:srgbClr>
                  </a:outerShdw>
                </a:effectLst>
              </a:rPr>
            </a:br>
            <a:r>
              <a:rPr lang="en-US" dirty="0" smtClean="0">
                <a:solidFill>
                  <a:schemeClr val="bg1"/>
                </a:solidFill>
                <a:effectLst>
                  <a:outerShdw blurRad="50800" dist="38100" dir="2700000" algn="tl" rotWithShape="0">
                    <a:srgbClr val="000000">
                      <a:alpha val="43000"/>
                    </a:srgbClr>
                  </a:outerShdw>
                </a:effectLst>
              </a:rPr>
              <a:t>Observed and Projected Future Trend</a:t>
            </a:r>
            <a:endParaRPr lang="en-US" dirty="0">
              <a:solidFill>
                <a:schemeClr val="bg1"/>
              </a:solidFill>
              <a:effectLst>
                <a:outerShdw blurRad="50800" dist="38100" dir="2700000" algn="tl" rotWithShape="0">
                  <a:srgbClr val="000000">
                    <a:alpha val="43000"/>
                  </a:srgbClr>
                </a:outerShdw>
              </a:effectLst>
            </a:endParaRPr>
          </a:p>
        </p:txBody>
      </p:sp>
      <p:sp>
        <p:nvSpPr>
          <p:cNvPr id="15" name="Subtitle 14"/>
          <p:cNvSpPr>
            <a:spLocks noGrp="1"/>
          </p:cNvSpPr>
          <p:nvPr>
            <p:ph type="subTitle" idx="1"/>
          </p:nvPr>
        </p:nvSpPr>
        <p:spPr>
          <a:xfrm>
            <a:off x="1371600" y="3844782"/>
            <a:ext cx="6400800" cy="1752600"/>
          </a:xfrm>
        </p:spPr>
        <p:txBody>
          <a:bodyPr>
            <a:normAutofit fontScale="47500" lnSpcReduction="20000"/>
          </a:bodyPr>
          <a:lstStyle/>
          <a:p>
            <a:pPr marL="342900" indent="-342900">
              <a:defRPr/>
            </a:pPr>
            <a:r>
              <a:rPr lang="en-US" sz="5053" dirty="0" smtClean="0">
                <a:solidFill>
                  <a:schemeClr val="bg1"/>
                </a:solidFill>
                <a:effectLst>
                  <a:outerShdw blurRad="50800" dist="38100" dir="2700000" algn="tl" rotWithShape="0">
                    <a:srgbClr val="000000">
                      <a:alpha val="43000"/>
                    </a:srgbClr>
                  </a:outerShdw>
                </a:effectLst>
                <a:latin typeface="Arial" charset="0"/>
              </a:rPr>
              <a:t>Christopher J. Anderson, PhD</a:t>
            </a:r>
          </a:p>
          <a:p>
            <a:pPr marL="342900" indent="-342900">
              <a:defRPr/>
            </a:pPr>
            <a:r>
              <a:rPr lang="en-US" sz="3789" dirty="0" smtClean="0">
                <a:solidFill>
                  <a:schemeClr val="bg1"/>
                </a:solidFill>
                <a:effectLst>
                  <a:outerShdw blurRad="50800" dist="38100" dir="2700000" algn="tl" rotWithShape="0">
                    <a:srgbClr val="000000">
                      <a:alpha val="43000"/>
                    </a:srgbClr>
                  </a:outerShdw>
                </a:effectLst>
                <a:latin typeface="Arial" charset="0"/>
              </a:rPr>
              <a:t>Scientist, Assistant Director Climate Science Program</a:t>
            </a:r>
          </a:p>
          <a:p>
            <a:pPr marL="342900" indent="-342900">
              <a:defRPr/>
            </a:pPr>
            <a:r>
              <a:rPr lang="en-US" sz="3789" dirty="0" smtClean="0">
                <a:solidFill>
                  <a:schemeClr val="bg1"/>
                </a:solidFill>
                <a:effectLst>
                  <a:outerShdw blurRad="50800" dist="38100" dir="2700000" algn="tl" rotWithShape="0">
                    <a:srgbClr val="000000">
                      <a:alpha val="43000"/>
                    </a:srgbClr>
                  </a:outerShdw>
                </a:effectLst>
                <a:latin typeface="Arial" charset="0"/>
              </a:rPr>
              <a:t>Iowa State University</a:t>
            </a:r>
          </a:p>
          <a:p>
            <a:pPr marL="342900" indent="-342900">
              <a:defRPr/>
            </a:pPr>
            <a:r>
              <a:rPr lang="en-US" sz="3789" dirty="0" smtClean="0">
                <a:solidFill>
                  <a:schemeClr val="bg1"/>
                </a:solidFill>
                <a:effectLst>
                  <a:outerShdw blurRad="50800" dist="38100" dir="2700000" algn="tl" rotWithShape="0">
                    <a:srgbClr val="000000">
                      <a:alpha val="43000"/>
                    </a:srgbClr>
                  </a:outerShdw>
                </a:effectLst>
                <a:latin typeface="Arial" charset="0"/>
              </a:rPr>
              <a:t>cjames@iastate.edu</a:t>
            </a:r>
          </a:p>
          <a:p>
            <a:pPr marL="342900" indent="-342900">
              <a:defRPr/>
            </a:pPr>
            <a:r>
              <a:rPr lang="en-US" sz="4000" dirty="0" smtClean="0">
                <a:solidFill>
                  <a:schemeClr val="bg1"/>
                </a:solidFill>
                <a:latin typeface="Arial" charset="0"/>
              </a:rPr>
              <a:t> </a:t>
            </a:r>
          </a:p>
        </p:txBody>
      </p:sp>
      <p:sp>
        <p:nvSpPr>
          <p:cNvPr id="4" name="Text Box 4"/>
          <p:cNvSpPr txBox="1">
            <a:spLocks noChangeArrowheads="1"/>
          </p:cNvSpPr>
          <p:nvPr/>
        </p:nvSpPr>
        <p:spPr bwMode="auto">
          <a:xfrm>
            <a:off x="2571644" y="5708364"/>
            <a:ext cx="4200301" cy="1169551"/>
          </a:xfrm>
          <a:prstGeom prst="rect">
            <a:avLst/>
          </a:prstGeom>
          <a:noFill/>
          <a:ln w="12700">
            <a:noFill/>
            <a:miter lim="800000"/>
            <a:headEnd/>
            <a:tailEnd/>
          </a:ln>
        </p:spPr>
        <p:txBody>
          <a:bodyPr wrap="none">
            <a:prstTxWarp prst="textNoShape">
              <a:avLst/>
            </a:prstTxWarp>
            <a:spAutoFit/>
          </a:bodyPr>
          <a:lstStyle/>
          <a:p>
            <a:pPr algn="ctr"/>
            <a:r>
              <a:rPr lang="en-US" sz="1400" dirty="0">
                <a:solidFill>
                  <a:schemeClr val="bg1"/>
                </a:solidFill>
              </a:rPr>
              <a:t>A Watershed Year: Anatomy of the Iowa Floods of 2008</a:t>
            </a:r>
          </a:p>
          <a:p>
            <a:pPr algn="ctr"/>
            <a:r>
              <a:rPr lang="en-US" sz="1400" dirty="0">
                <a:solidFill>
                  <a:schemeClr val="bg1"/>
                </a:solidFill>
              </a:rPr>
              <a:t>Lessons Learned – Preparing for the Future</a:t>
            </a:r>
          </a:p>
          <a:p>
            <a:pPr algn="ctr"/>
            <a:r>
              <a:rPr lang="en-US" sz="1400" dirty="0">
                <a:solidFill>
                  <a:schemeClr val="bg1"/>
                </a:solidFill>
              </a:rPr>
              <a:t>Mason City, Iowa </a:t>
            </a:r>
          </a:p>
          <a:p>
            <a:pPr algn="ctr"/>
            <a:r>
              <a:rPr lang="en-US" sz="1400" dirty="0">
                <a:solidFill>
                  <a:schemeClr val="bg1"/>
                </a:solidFill>
              </a:rPr>
              <a:t>14 July 2010</a:t>
            </a:r>
          </a:p>
          <a:p>
            <a:pPr algn="ctr"/>
            <a:endParaRPr lang="en-US" sz="1400" dirty="0">
              <a:solidFill>
                <a:srgbClr val="5A619B"/>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90"/>
                </a:solidFill>
              </a:rPr>
              <a:t>What does the future hold?</a:t>
            </a:r>
            <a:endParaRPr lang="en-US" dirty="0"/>
          </a:p>
        </p:txBody>
      </p:sp>
      <p:sp>
        <p:nvSpPr>
          <p:cNvPr id="3" name="Content Placeholder 2"/>
          <p:cNvSpPr>
            <a:spLocks noGrp="1"/>
          </p:cNvSpPr>
          <p:nvPr>
            <p:ph idx="1"/>
          </p:nvPr>
        </p:nvSpPr>
        <p:spPr>
          <a:xfrm>
            <a:off x="457200" y="2163762"/>
            <a:ext cx="8686800" cy="4330699"/>
          </a:xfrm>
        </p:spPr>
        <p:txBody>
          <a:bodyPr>
            <a:normAutofit/>
          </a:bodyPr>
          <a:lstStyle/>
          <a:p>
            <a:r>
              <a:rPr lang="en-US" sz="2700" dirty="0" smtClean="0"/>
              <a:t>2010-2020</a:t>
            </a:r>
          </a:p>
          <a:p>
            <a:pPr lvl="1"/>
            <a:r>
              <a:rPr lang="en-US" sz="2400" dirty="0" smtClean="0"/>
              <a:t>Rainfall is likely to be similar to the last decade.</a:t>
            </a:r>
          </a:p>
          <a:p>
            <a:endParaRPr lang="en-US" sz="2700" dirty="0" smtClean="0"/>
          </a:p>
          <a:p>
            <a:r>
              <a:rPr lang="en-US" sz="2700" dirty="0" smtClean="0"/>
              <a:t>2020-2040</a:t>
            </a:r>
          </a:p>
          <a:p>
            <a:pPr lvl="1"/>
            <a:r>
              <a:rPr lang="en-US" sz="2400" dirty="0" smtClean="0"/>
              <a:t>Days with heavy rainfall will be mixed with dry periods.</a:t>
            </a:r>
          </a:p>
          <a:p>
            <a:endParaRPr lang="en-US" sz="2700" dirty="0" smtClean="0"/>
          </a:p>
          <a:p>
            <a:r>
              <a:rPr lang="en-US" sz="2700" dirty="0" smtClean="0"/>
              <a:t>Beyond 2040</a:t>
            </a:r>
          </a:p>
          <a:p>
            <a:pPr lvl="1"/>
            <a:r>
              <a:rPr lang="en-US" sz="2400" dirty="0" smtClean="0"/>
              <a:t>Days with heavier rainfall </a:t>
            </a:r>
            <a:r>
              <a:rPr lang="en-US" sz="2400" smtClean="0"/>
              <a:t>than present will </a:t>
            </a:r>
            <a:r>
              <a:rPr lang="en-US" sz="2400" dirty="0" smtClean="0"/>
              <a:t>result in increase of </a:t>
            </a:r>
            <a:r>
              <a:rPr lang="en-US" sz="2400" dirty="0" err="1" smtClean="0"/>
              <a:t>streamflow</a:t>
            </a:r>
            <a:r>
              <a:rPr lang="en-US" sz="2400" dirty="0" smtClean="0"/>
              <a:t> of 20% or more.</a:t>
            </a:r>
          </a:p>
          <a:p>
            <a:endParaRPr lang="en-US" sz="27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90"/>
                </a:solidFill>
              </a:rPr>
              <a:t>How can we build capital to adapt?</a:t>
            </a:r>
            <a:endParaRPr lang="en-US" dirty="0"/>
          </a:p>
        </p:txBody>
      </p:sp>
      <p:sp>
        <p:nvSpPr>
          <p:cNvPr id="3" name="Content Placeholder 2"/>
          <p:cNvSpPr>
            <a:spLocks noGrp="1"/>
          </p:cNvSpPr>
          <p:nvPr>
            <p:ph idx="1"/>
          </p:nvPr>
        </p:nvSpPr>
        <p:spPr>
          <a:xfrm>
            <a:off x="457200" y="2163762"/>
            <a:ext cx="8686800" cy="611191"/>
          </a:xfrm>
        </p:spPr>
        <p:txBody>
          <a:bodyPr>
            <a:normAutofit/>
          </a:bodyPr>
          <a:lstStyle/>
          <a:p>
            <a:r>
              <a:rPr lang="en-US" sz="2700" dirty="0" smtClean="0"/>
              <a:t>Multi-priority adaptation plans</a:t>
            </a:r>
          </a:p>
        </p:txBody>
      </p:sp>
      <p:pic>
        <p:nvPicPr>
          <p:cNvPr id="4" name="Picture 3"/>
          <p:cNvPicPr>
            <a:picLocks noChangeAspect="1"/>
          </p:cNvPicPr>
          <p:nvPr/>
        </p:nvPicPr>
        <p:blipFill>
          <a:blip r:embed="rId3"/>
          <a:stretch>
            <a:fillRect/>
          </a:stretch>
        </p:blipFill>
        <p:spPr>
          <a:xfrm>
            <a:off x="399171" y="2634272"/>
            <a:ext cx="5236937" cy="4050792"/>
          </a:xfrm>
          <a:prstGeom prst="rect">
            <a:avLst/>
          </a:prstGeom>
        </p:spPr>
      </p:pic>
      <p:sp>
        <p:nvSpPr>
          <p:cNvPr id="6" name="TextBox 5"/>
          <p:cNvSpPr txBox="1"/>
          <p:nvPr/>
        </p:nvSpPr>
        <p:spPr>
          <a:xfrm>
            <a:off x="5853264" y="2774953"/>
            <a:ext cx="3092291" cy="3139321"/>
          </a:xfrm>
          <a:prstGeom prst="rect">
            <a:avLst/>
          </a:prstGeom>
          <a:noFill/>
        </p:spPr>
        <p:txBody>
          <a:bodyPr wrap="square" rtlCol="0">
            <a:spAutoFit/>
          </a:bodyPr>
          <a:lstStyle/>
          <a:p>
            <a:r>
              <a:rPr lang="en-US" dirty="0" smtClean="0"/>
              <a:t>US Fish and Wildlife Service Landscape Conservation Cooperatives have been developed within the last year to coordinate land, wildlife, and fisheries management.   Wildlife conservation and flood mitigation priorities might support similar adaptations (e.g. watershed restoration).</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85520" y="1490165"/>
            <a:ext cx="4224150" cy="5016995"/>
          </a:xfrm>
        </p:spPr>
        <p:txBody>
          <a:bodyPr>
            <a:normAutofit lnSpcReduction="10000"/>
          </a:bodyPr>
          <a:lstStyle/>
          <a:p>
            <a:pPr algn="l"/>
            <a:r>
              <a:rPr lang="en-US" sz="2000" dirty="0" smtClean="0"/>
              <a:t>Climate Science Program Contacts:</a:t>
            </a:r>
          </a:p>
          <a:p>
            <a:pPr algn="l"/>
            <a:r>
              <a:rPr lang="en-US" sz="2000" dirty="0" err="1" smtClean="0"/>
              <a:t>gstakle@iastate.edu</a:t>
            </a:r>
            <a:endParaRPr lang="en-US" sz="2000" dirty="0" smtClean="0"/>
          </a:p>
          <a:p>
            <a:pPr algn="l"/>
            <a:r>
              <a:rPr lang="en-US" sz="2000" dirty="0" err="1" smtClean="0"/>
              <a:t>cjames@iastate.edu</a:t>
            </a:r>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endParaRPr lang="en-US" sz="2000" dirty="0" smtClean="0"/>
          </a:p>
          <a:p>
            <a:pPr algn="l"/>
            <a:r>
              <a:rPr lang="en-US" sz="2000" dirty="0" smtClean="0"/>
              <a:t>Climate Science Program Information:</a:t>
            </a:r>
          </a:p>
          <a:p>
            <a:pPr algn="l"/>
            <a:r>
              <a:rPr lang="en-US" sz="1800" dirty="0" smtClean="0"/>
              <a:t>http://</a:t>
            </a:r>
            <a:r>
              <a:rPr lang="en-US" sz="1800" dirty="0" err="1" smtClean="0"/>
              <a:t>climate.engineering.iastate.edu</a:t>
            </a:r>
            <a:endParaRPr lang="en-US" sz="1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7" name="Picture 4" descr="Extremes cover.tiff"/>
          <p:cNvPicPr>
            <a:picLocks noChangeAspect="1"/>
          </p:cNvPicPr>
          <p:nvPr/>
        </p:nvPicPr>
        <p:blipFill>
          <a:blip r:embed="rId3"/>
          <a:srcRect/>
          <a:stretch>
            <a:fillRect/>
          </a:stretch>
        </p:blipFill>
        <p:spPr bwMode="auto">
          <a:xfrm>
            <a:off x="552204" y="1214928"/>
            <a:ext cx="3498179" cy="4498848"/>
          </a:xfrm>
          <a:prstGeom prst="rect">
            <a:avLst/>
          </a:prstGeom>
          <a:noFill/>
          <a:ln w="9525">
            <a:noFill/>
            <a:miter lim="800000"/>
            <a:headEnd/>
            <a:tailEnd/>
          </a:ln>
        </p:spPr>
      </p:pic>
      <p:sp>
        <p:nvSpPr>
          <p:cNvPr id="8" name="TextBox 6"/>
          <p:cNvSpPr txBox="1">
            <a:spLocks noChangeArrowheads="1"/>
          </p:cNvSpPr>
          <p:nvPr/>
        </p:nvSpPr>
        <p:spPr bwMode="auto">
          <a:xfrm>
            <a:off x="0" y="5686854"/>
            <a:ext cx="9144000" cy="1200150"/>
          </a:xfrm>
          <a:prstGeom prst="rect">
            <a:avLst/>
          </a:prstGeom>
          <a:noFill/>
          <a:ln w="9525">
            <a:noFill/>
            <a:miter lim="800000"/>
            <a:headEnd/>
            <a:tailEnd/>
          </a:ln>
        </p:spPr>
        <p:txBody>
          <a:bodyPr wrap="square">
            <a:prstTxWarp prst="textNoShape">
              <a:avLst/>
            </a:prstTxWarp>
            <a:spAutoFit/>
          </a:bodyPr>
          <a:lstStyle/>
          <a:p>
            <a:r>
              <a:rPr lang="en-US" sz="1800" dirty="0">
                <a:solidFill>
                  <a:srgbClr val="212189"/>
                </a:solidFill>
                <a:latin typeface="Calibri" pitchFamily="29" charset="0"/>
              </a:rPr>
              <a:t>“</a:t>
            </a:r>
            <a:r>
              <a:rPr lang="en-US" sz="1800" b="1" i="1" dirty="0">
                <a:solidFill>
                  <a:srgbClr val="FF0000"/>
                </a:solidFill>
                <a:latin typeface="Calibri" pitchFamily="29" charset="0"/>
              </a:rPr>
              <a:t>One of the clearest trends in the United States</a:t>
            </a:r>
            <a:r>
              <a:rPr lang="en-US" sz="1800" dirty="0">
                <a:solidFill>
                  <a:srgbClr val="212189"/>
                </a:solidFill>
                <a:latin typeface="Calibri" pitchFamily="29" charset="0"/>
              </a:rPr>
              <a:t> observational record is an increasing frequency and intensity of heavy precipitation events… Over the last century there was a 50% increase in the </a:t>
            </a:r>
            <a:r>
              <a:rPr lang="en-US" sz="1800" b="1" i="1" dirty="0">
                <a:solidFill>
                  <a:srgbClr val="FF0000"/>
                </a:solidFill>
                <a:latin typeface="Calibri" pitchFamily="29" charset="0"/>
              </a:rPr>
              <a:t>frequency of days with precipitation over 101.6 mm (four inches) in the upper </a:t>
            </a:r>
            <a:r>
              <a:rPr lang="en-US" sz="1800" b="1" i="1" dirty="0" err="1">
                <a:solidFill>
                  <a:srgbClr val="FF0000"/>
                </a:solidFill>
                <a:latin typeface="Calibri" pitchFamily="29" charset="0"/>
              </a:rPr>
              <a:t>midwestern</a:t>
            </a:r>
            <a:r>
              <a:rPr lang="en-US" sz="1800" b="1" i="1" dirty="0">
                <a:solidFill>
                  <a:srgbClr val="FF0000"/>
                </a:solidFill>
                <a:latin typeface="Calibri" pitchFamily="29" charset="0"/>
              </a:rPr>
              <a:t> U.S.</a:t>
            </a:r>
            <a:r>
              <a:rPr lang="en-US" sz="1800" dirty="0">
                <a:solidFill>
                  <a:srgbClr val="212189"/>
                </a:solidFill>
                <a:latin typeface="Calibri" pitchFamily="29" charset="0"/>
              </a:rPr>
              <a:t>; this trend is statistically </a:t>
            </a:r>
            <a:r>
              <a:rPr lang="en-US" sz="1800" dirty="0" smtClean="0">
                <a:solidFill>
                  <a:srgbClr val="212189"/>
                </a:solidFill>
                <a:latin typeface="Calibri" pitchFamily="29" charset="0"/>
              </a:rPr>
              <a:t>significant.“</a:t>
            </a:r>
            <a:endParaRPr lang="en-US" sz="1800" dirty="0">
              <a:solidFill>
                <a:srgbClr val="212189"/>
              </a:solidFill>
              <a:latin typeface="Calibri" pitchFamily="29" charset="0"/>
            </a:endParaRPr>
          </a:p>
        </p:txBody>
      </p:sp>
      <p:pic>
        <p:nvPicPr>
          <p:cNvPr id="9" name="Picture 4" descr="HeavyPrecipMap.tiff"/>
          <p:cNvPicPr>
            <a:picLocks noChangeAspect="1"/>
          </p:cNvPicPr>
          <p:nvPr/>
        </p:nvPicPr>
        <p:blipFill>
          <a:blip r:embed="rId4"/>
          <a:srcRect/>
          <a:stretch>
            <a:fillRect/>
          </a:stretch>
        </p:blipFill>
        <p:spPr bwMode="auto">
          <a:xfrm>
            <a:off x="4277768" y="1214928"/>
            <a:ext cx="4252541" cy="45079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10" name="Picture 3" descr="IA_total_avg_precip_1873.gif"/>
          <p:cNvPicPr>
            <a:picLocks noChangeAspect="1"/>
          </p:cNvPicPr>
          <p:nvPr/>
        </p:nvPicPr>
        <p:blipFill>
          <a:blip r:embed="rId3"/>
          <a:srcRect/>
          <a:stretch>
            <a:fillRect/>
          </a:stretch>
        </p:blipFill>
        <p:spPr bwMode="auto">
          <a:xfrm>
            <a:off x="0" y="1156272"/>
            <a:ext cx="91440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10" name="Picture 3" descr="IA_total_avg_precip_1873.gif"/>
          <p:cNvPicPr>
            <a:picLocks noChangeAspect="1"/>
          </p:cNvPicPr>
          <p:nvPr/>
        </p:nvPicPr>
        <p:blipFill>
          <a:blip r:embed="rId3"/>
          <a:srcRect/>
          <a:stretch>
            <a:fillRect/>
          </a:stretch>
        </p:blipFill>
        <p:spPr bwMode="auto">
          <a:xfrm>
            <a:off x="0" y="1156272"/>
            <a:ext cx="9144000" cy="5410200"/>
          </a:xfrm>
          <a:prstGeom prst="rect">
            <a:avLst/>
          </a:prstGeom>
          <a:noFill/>
          <a:ln w="9525">
            <a:noFill/>
            <a:miter lim="800000"/>
            <a:headEnd/>
            <a:tailEnd/>
          </a:ln>
        </p:spPr>
      </p:pic>
      <p:sp>
        <p:nvSpPr>
          <p:cNvPr id="7" name="TextBox 3"/>
          <p:cNvSpPr txBox="1">
            <a:spLocks noChangeArrowheads="1"/>
          </p:cNvSpPr>
          <p:nvPr/>
        </p:nvSpPr>
        <p:spPr bwMode="auto">
          <a:xfrm>
            <a:off x="762000" y="4495800"/>
            <a:ext cx="711200"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31.5”</a:t>
            </a:r>
          </a:p>
        </p:txBody>
      </p:sp>
      <p:cxnSp>
        <p:nvCxnSpPr>
          <p:cNvPr id="8" name="Straight Arrow Connector 5"/>
          <p:cNvCxnSpPr>
            <a:cxnSpLocks noChangeShapeType="1"/>
            <a:stCxn id="7" idx="0"/>
          </p:cNvCxnSpPr>
          <p:nvPr/>
        </p:nvCxnSpPr>
        <p:spPr bwMode="auto">
          <a:xfrm rot="16200000" flipV="1">
            <a:off x="520700" y="3898900"/>
            <a:ext cx="838200" cy="355600"/>
          </a:xfrm>
          <a:prstGeom prst="straightConnector1">
            <a:avLst/>
          </a:prstGeom>
          <a:noFill/>
          <a:ln w="28575">
            <a:solidFill>
              <a:srgbClr val="FF0000"/>
            </a:solidFill>
            <a:round/>
            <a:headEnd/>
            <a:tailEnd type="arrow" w="med" len="med"/>
          </a:ln>
        </p:spPr>
      </p:cxnSp>
      <p:sp>
        <p:nvSpPr>
          <p:cNvPr id="9" name="TextBox 8"/>
          <p:cNvSpPr txBox="1">
            <a:spLocks noChangeArrowheads="1"/>
          </p:cNvSpPr>
          <p:nvPr/>
        </p:nvSpPr>
        <p:spPr bwMode="auto">
          <a:xfrm>
            <a:off x="7848600" y="3962400"/>
            <a:ext cx="711200"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37.5”</a:t>
            </a:r>
          </a:p>
        </p:txBody>
      </p:sp>
      <p:cxnSp>
        <p:nvCxnSpPr>
          <p:cNvPr id="11" name="Straight Arrow Connector 9"/>
          <p:cNvCxnSpPr>
            <a:cxnSpLocks noChangeShapeType="1"/>
          </p:cNvCxnSpPr>
          <p:nvPr/>
        </p:nvCxnSpPr>
        <p:spPr bwMode="auto">
          <a:xfrm rot="5400000" flipH="1" flipV="1">
            <a:off x="8178800" y="3454400"/>
            <a:ext cx="609600" cy="406400"/>
          </a:xfrm>
          <a:prstGeom prst="straightConnector1">
            <a:avLst/>
          </a:prstGeom>
          <a:noFill/>
          <a:ln w="28575">
            <a:solidFill>
              <a:srgbClr val="FF0000"/>
            </a:solidFill>
            <a:round/>
            <a:headEnd/>
            <a:tailEnd type="arrow" w="med" len="med"/>
          </a:ln>
        </p:spPr>
      </p:cxnSp>
      <p:sp>
        <p:nvSpPr>
          <p:cNvPr id="12" name="TextBox 11"/>
          <p:cNvSpPr txBox="1">
            <a:spLocks noChangeArrowheads="1"/>
          </p:cNvSpPr>
          <p:nvPr/>
        </p:nvSpPr>
        <p:spPr bwMode="auto">
          <a:xfrm>
            <a:off x="3733800" y="4800600"/>
            <a:ext cx="2049463"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19% increase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10" name="Picture 3" descr="IA_total_avg_precip_1873.gif"/>
          <p:cNvPicPr>
            <a:picLocks noChangeAspect="1"/>
          </p:cNvPicPr>
          <p:nvPr/>
        </p:nvPicPr>
        <p:blipFill>
          <a:blip r:embed="rId3"/>
          <a:srcRect/>
          <a:stretch>
            <a:fillRect/>
          </a:stretch>
        </p:blipFill>
        <p:spPr bwMode="auto">
          <a:xfrm>
            <a:off x="0" y="1156272"/>
            <a:ext cx="9144000" cy="5410200"/>
          </a:xfrm>
          <a:prstGeom prst="rect">
            <a:avLst/>
          </a:prstGeom>
          <a:noFill/>
          <a:ln w="9525">
            <a:noFill/>
            <a:miter lim="800000"/>
            <a:headEnd/>
            <a:tailEnd/>
          </a:ln>
        </p:spPr>
      </p:pic>
      <p:sp>
        <p:nvSpPr>
          <p:cNvPr id="7" name="TextBox 3"/>
          <p:cNvSpPr txBox="1">
            <a:spLocks noChangeArrowheads="1"/>
          </p:cNvSpPr>
          <p:nvPr/>
        </p:nvSpPr>
        <p:spPr bwMode="auto">
          <a:xfrm>
            <a:off x="762000" y="4495800"/>
            <a:ext cx="711200"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31.5”</a:t>
            </a:r>
          </a:p>
        </p:txBody>
      </p:sp>
      <p:cxnSp>
        <p:nvCxnSpPr>
          <p:cNvPr id="8" name="Straight Arrow Connector 5"/>
          <p:cNvCxnSpPr>
            <a:cxnSpLocks noChangeShapeType="1"/>
            <a:stCxn id="7" idx="0"/>
          </p:cNvCxnSpPr>
          <p:nvPr/>
        </p:nvCxnSpPr>
        <p:spPr bwMode="auto">
          <a:xfrm rot="16200000" flipV="1">
            <a:off x="520700" y="3898900"/>
            <a:ext cx="838200" cy="355600"/>
          </a:xfrm>
          <a:prstGeom prst="straightConnector1">
            <a:avLst/>
          </a:prstGeom>
          <a:noFill/>
          <a:ln w="28575">
            <a:solidFill>
              <a:srgbClr val="FF0000"/>
            </a:solidFill>
            <a:round/>
            <a:headEnd/>
            <a:tailEnd type="arrow" w="med" len="med"/>
          </a:ln>
        </p:spPr>
      </p:cxnSp>
      <p:sp>
        <p:nvSpPr>
          <p:cNvPr id="9" name="TextBox 8"/>
          <p:cNvSpPr txBox="1">
            <a:spLocks noChangeArrowheads="1"/>
          </p:cNvSpPr>
          <p:nvPr/>
        </p:nvSpPr>
        <p:spPr bwMode="auto">
          <a:xfrm>
            <a:off x="7848600" y="3962400"/>
            <a:ext cx="711200"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37.5”</a:t>
            </a:r>
          </a:p>
        </p:txBody>
      </p:sp>
      <p:cxnSp>
        <p:nvCxnSpPr>
          <p:cNvPr id="11" name="Straight Arrow Connector 9"/>
          <p:cNvCxnSpPr>
            <a:cxnSpLocks noChangeShapeType="1"/>
          </p:cNvCxnSpPr>
          <p:nvPr/>
        </p:nvCxnSpPr>
        <p:spPr bwMode="auto">
          <a:xfrm rot="5400000" flipH="1" flipV="1">
            <a:off x="8178800" y="3454400"/>
            <a:ext cx="609600" cy="406400"/>
          </a:xfrm>
          <a:prstGeom prst="straightConnector1">
            <a:avLst/>
          </a:prstGeom>
          <a:noFill/>
          <a:ln w="28575">
            <a:solidFill>
              <a:srgbClr val="FF0000"/>
            </a:solidFill>
            <a:round/>
            <a:headEnd/>
            <a:tailEnd type="arrow" w="med" len="med"/>
          </a:ln>
        </p:spPr>
      </p:cxnSp>
      <p:sp>
        <p:nvSpPr>
          <p:cNvPr id="12" name="TextBox 11"/>
          <p:cNvSpPr txBox="1">
            <a:spLocks noChangeArrowheads="1"/>
          </p:cNvSpPr>
          <p:nvPr/>
        </p:nvSpPr>
        <p:spPr bwMode="auto">
          <a:xfrm>
            <a:off x="3733800" y="4800600"/>
            <a:ext cx="2049463"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19% increase</a:t>
            </a:r>
          </a:p>
        </p:txBody>
      </p:sp>
      <p:sp>
        <p:nvSpPr>
          <p:cNvPr id="13" name="Oval 3"/>
          <p:cNvSpPr>
            <a:spLocks noChangeArrowheads="1"/>
          </p:cNvSpPr>
          <p:nvPr/>
        </p:nvSpPr>
        <p:spPr bwMode="auto">
          <a:xfrm>
            <a:off x="5105400" y="1752600"/>
            <a:ext cx="3810000" cy="11430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4" name="TextBox 4"/>
          <p:cNvSpPr txBox="1">
            <a:spLocks noChangeArrowheads="1"/>
          </p:cNvSpPr>
          <p:nvPr/>
        </p:nvSpPr>
        <p:spPr bwMode="auto">
          <a:xfrm>
            <a:off x="2667000" y="1676400"/>
            <a:ext cx="2514600" cy="461963"/>
          </a:xfrm>
          <a:prstGeom prst="rect">
            <a:avLst/>
          </a:prstGeom>
          <a:noFill/>
          <a:ln w="9525">
            <a:noFill/>
            <a:miter lim="800000"/>
            <a:headEnd/>
            <a:tailEnd/>
          </a:ln>
        </p:spPr>
        <p:txBody>
          <a:bodyPr>
            <a:prstTxWarp prst="textNoShape">
              <a:avLst/>
            </a:prstTxWarp>
            <a:spAutoFit/>
          </a:bodyPr>
          <a:lstStyle/>
          <a:p>
            <a:r>
              <a:rPr lang="en-US">
                <a:solidFill>
                  <a:srgbClr val="FF0000"/>
                </a:solidFill>
              </a:rPr>
              <a:t>Totals above 40”</a:t>
            </a:r>
          </a:p>
        </p:txBody>
      </p:sp>
      <p:sp>
        <p:nvSpPr>
          <p:cNvPr id="15" name="TextBox 5"/>
          <p:cNvSpPr txBox="1">
            <a:spLocks noChangeArrowheads="1"/>
          </p:cNvSpPr>
          <p:nvPr/>
        </p:nvSpPr>
        <p:spPr bwMode="auto">
          <a:xfrm>
            <a:off x="6096000" y="1828800"/>
            <a:ext cx="1193800"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8 years</a:t>
            </a:r>
          </a:p>
        </p:txBody>
      </p:sp>
      <p:sp>
        <p:nvSpPr>
          <p:cNvPr id="16" name="Oval 3"/>
          <p:cNvSpPr>
            <a:spLocks noChangeArrowheads="1"/>
          </p:cNvSpPr>
          <p:nvPr/>
        </p:nvSpPr>
        <p:spPr bwMode="auto">
          <a:xfrm>
            <a:off x="762000" y="2057400"/>
            <a:ext cx="1981200" cy="533400"/>
          </a:xfrm>
          <a:prstGeom prst="ellipse">
            <a:avLst/>
          </a:prstGeom>
          <a:noFill/>
          <a:ln w="38100">
            <a:solidFill>
              <a:srgbClr val="FF0000"/>
            </a:solidFill>
            <a:round/>
            <a:headEnd/>
            <a:tailEnd/>
          </a:ln>
        </p:spPr>
        <p:txBody>
          <a:bodyPr>
            <a:prstTxWarp prst="textNoShape">
              <a:avLst/>
            </a:prstTxWarp>
          </a:bodyPr>
          <a:lstStyle/>
          <a:p>
            <a:pPr eaLnBrk="0" hangingPunct="0"/>
            <a:endParaRPr lang="en-US"/>
          </a:p>
        </p:txBody>
      </p:sp>
      <p:sp>
        <p:nvSpPr>
          <p:cNvPr id="17" name="TextBox 7"/>
          <p:cNvSpPr txBox="1">
            <a:spLocks noChangeArrowheads="1"/>
          </p:cNvSpPr>
          <p:nvPr/>
        </p:nvSpPr>
        <p:spPr bwMode="auto">
          <a:xfrm>
            <a:off x="1295400" y="2133600"/>
            <a:ext cx="941388"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2 years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18" name="Picture 2" descr="crp_precip_1895_ge3cm"/>
          <p:cNvPicPr>
            <a:picLocks noChangeAspect="1" noChangeArrowheads="1"/>
          </p:cNvPicPr>
          <p:nvPr/>
        </p:nvPicPr>
        <p:blipFill>
          <a:blip r:embed="rId3"/>
          <a:srcRect/>
          <a:stretch>
            <a:fillRect/>
          </a:stretch>
        </p:blipFill>
        <p:spPr bwMode="auto">
          <a:xfrm>
            <a:off x="0" y="1176714"/>
            <a:ext cx="9110663" cy="5638800"/>
          </a:xfrm>
          <a:prstGeom prst="rect">
            <a:avLst/>
          </a:prstGeom>
          <a:noFill/>
          <a:ln w="9525">
            <a:noFill/>
            <a:miter lim="800000"/>
            <a:headEnd/>
            <a:tailEnd/>
          </a:ln>
        </p:spPr>
      </p:pic>
      <p:sp>
        <p:nvSpPr>
          <p:cNvPr id="19" name="TextBox 3"/>
          <p:cNvSpPr txBox="1">
            <a:spLocks noChangeArrowheads="1"/>
          </p:cNvSpPr>
          <p:nvPr/>
        </p:nvSpPr>
        <p:spPr bwMode="auto">
          <a:xfrm>
            <a:off x="1447800" y="5748714"/>
            <a:ext cx="1057275"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4.2 days</a:t>
            </a:r>
          </a:p>
        </p:txBody>
      </p:sp>
      <p:sp>
        <p:nvSpPr>
          <p:cNvPr id="20" name="TextBox 9"/>
          <p:cNvSpPr txBox="1">
            <a:spLocks noChangeArrowheads="1"/>
          </p:cNvSpPr>
          <p:nvPr/>
        </p:nvSpPr>
        <p:spPr bwMode="auto">
          <a:xfrm>
            <a:off x="3581400" y="5672514"/>
            <a:ext cx="2049463"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57% increase</a:t>
            </a:r>
          </a:p>
        </p:txBody>
      </p:sp>
      <p:cxnSp>
        <p:nvCxnSpPr>
          <p:cNvPr id="21" name="Straight Arrow Connector 7"/>
          <p:cNvCxnSpPr>
            <a:cxnSpLocks noChangeShapeType="1"/>
          </p:cNvCxnSpPr>
          <p:nvPr/>
        </p:nvCxnSpPr>
        <p:spPr bwMode="auto">
          <a:xfrm rot="5400000" flipH="1" flipV="1">
            <a:off x="7581900" y="4720014"/>
            <a:ext cx="1371600" cy="533400"/>
          </a:xfrm>
          <a:prstGeom prst="straightConnector1">
            <a:avLst/>
          </a:prstGeom>
          <a:noFill/>
          <a:ln w="28575">
            <a:solidFill>
              <a:srgbClr val="FF0000"/>
            </a:solidFill>
            <a:round/>
            <a:headEnd/>
            <a:tailEnd type="arrow" w="med" len="med"/>
          </a:ln>
        </p:spPr>
      </p:cxnSp>
      <p:sp>
        <p:nvSpPr>
          <p:cNvPr id="22" name="TextBox 4"/>
          <p:cNvSpPr txBox="1">
            <a:spLocks noChangeArrowheads="1"/>
          </p:cNvSpPr>
          <p:nvPr/>
        </p:nvSpPr>
        <p:spPr bwMode="auto">
          <a:xfrm>
            <a:off x="7467600" y="5672514"/>
            <a:ext cx="1057275"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6.6 days</a:t>
            </a:r>
          </a:p>
        </p:txBody>
      </p:sp>
      <p:cxnSp>
        <p:nvCxnSpPr>
          <p:cNvPr id="23" name="Straight Arrow Connector 7"/>
          <p:cNvCxnSpPr>
            <a:cxnSpLocks noChangeShapeType="1"/>
          </p:cNvCxnSpPr>
          <p:nvPr/>
        </p:nvCxnSpPr>
        <p:spPr bwMode="auto">
          <a:xfrm rot="10800000">
            <a:off x="609600" y="4986714"/>
            <a:ext cx="914400" cy="685800"/>
          </a:xfrm>
          <a:prstGeom prst="straightConnector1">
            <a:avLst/>
          </a:prstGeom>
          <a:noFill/>
          <a:ln w="28575">
            <a:solidFill>
              <a:srgbClr val="FF0000"/>
            </a:solidFill>
            <a:round/>
            <a:headEnd/>
            <a:tailEnd type="arrow" w="med" len="med"/>
          </a:ln>
        </p:spPr>
      </p:cxnSp>
      <p:sp>
        <p:nvSpPr>
          <p:cNvPr id="24" name="TextBox 8"/>
          <p:cNvSpPr txBox="1">
            <a:spLocks noChangeArrowheads="1"/>
          </p:cNvSpPr>
          <p:nvPr/>
        </p:nvSpPr>
        <p:spPr bwMode="auto">
          <a:xfrm>
            <a:off x="4675188" y="1694239"/>
            <a:ext cx="9906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latin typeface="Arial Black" pitchFamily="29" charset="0"/>
                <a:ea typeface="Arial Black" pitchFamily="29" charset="0"/>
                <a:cs typeface="Arial Black" pitchFamily="29" charset="0"/>
              </a:rPr>
              <a:t>1.25”</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Here	</a:t>
            </a:r>
            <a:endParaRPr lang="en-US" dirty="0"/>
          </a:p>
        </p:txBody>
      </p:sp>
      <p:sp>
        <p:nvSpPr>
          <p:cNvPr id="5" name="Content Placeholder 4"/>
          <p:cNvSpPr>
            <a:spLocks noGrp="1"/>
          </p:cNvSpPr>
          <p:nvPr>
            <p:ph sz="half" idx="1"/>
          </p:nvPr>
        </p:nvSpPr>
        <p:spPr/>
        <p:txBody>
          <a:bodyPr/>
          <a:lstStyle/>
          <a:p>
            <a:r>
              <a:rPr lang="en-US" dirty="0" smtClean="0"/>
              <a:t>Column 1 info here</a:t>
            </a:r>
            <a:endParaRPr lang="en-US" dirty="0"/>
          </a:p>
        </p:txBody>
      </p:sp>
      <p:sp>
        <p:nvSpPr>
          <p:cNvPr id="6" name="Content Placeholder 5"/>
          <p:cNvSpPr>
            <a:spLocks noGrp="1"/>
          </p:cNvSpPr>
          <p:nvPr>
            <p:ph sz="half" idx="2"/>
          </p:nvPr>
        </p:nvSpPr>
        <p:spPr/>
        <p:txBody>
          <a:bodyPr/>
          <a:lstStyle/>
          <a:p>
            <a:r>
              <a:rPr lang="en-US" dirty="0" smtClean="0"/>
              <a:t>Column 2 info here</a:t>
            </a:r>
            <a:endParaRPr lang="en-US" dirty="0"/>
          </a:p>
        </p:txBody>
      </p:sp>
      <p:pic>
        <p:nvPicPr>
          <p:cNvPr id="18" name="Picture 2" descr="crp_precip_1895_ge3cm"/>
          <p:cNvPicPr>
            <a:picLocks noChangeAspect="1" noChangeArrowheads="1"/>
          </p:cNvPicPr>
          <p:nvPr/>
        </p:nvPicPr>
        <p:blipFill>
          <a:blip r:embed="rId3"/>
          <a:srcRect/>
          <a:stretch>
            <a:fillRect/>
          </a:stretch>
        </p:blipFill>
        <p:spPr bwMode="auto">
          <a:xfrm>
            <a:off x="0" y="1176714"/>
            <a:ext cx="9110663" cy="5638800"/>
          </a:xfrm>
          <a:prstGeom prst="rect">
            <a:avLst/>
          </a:prstGeom>
          <a:noFill/>
          <a:ln w="9525">
            <a:noFill/>
            <a:miter lim="800000"/>
            <a:headEnd/>
            <a:tailEnd/>
          </a:ln>
        </p:spPr>
      </p:pic>
      <p:sp>
        <p:nvSpPr>
          <p:cNvPr id="19" name="TextBox 3"/>
          <p:cNvSpPr txBox="1">
            <a:spLocks noChangeArrowheads="1"/>
          </p:cNvSpPr>
          <p:nvPr/>
        </p:nvSpPr>
        <p:spPr bwMode="auto">
          <a:xfrm>
            <a:off x="1447800" y="5748714"/>
            <a:ext cx="1057275"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4.2 days</a:t>
            </a:r>
          </a:p>
        </p:txBody>
      </p:sp>
      <p:sp>
        <p:nvSpPr>
          <p:cNvPr id="20" name="TextBox 9"/>
          <p:cNvSpPr txBox="1">
            <a:spLocks noChangeArrowheads="1"/>
          </p:cNvSpPr>
          <p:nvPr/>
        </p:nvSpPr>
        <p:spPr bwMode="auto">
          <a:xfrm>
            <a:off x="3581400" y="5672514"/>
            <a:ext cx="2049463"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57% increase</a:t>
            </a:r>
          </a:p>
        </p:txBody>
      </p:sp>
      <p:cxnSp>
        <p:nvCxnSpPr>
          <p:cNvPr id="21" name="Straight Arrow Connector 7"/>
          <p:cNvCxnSpPr>
            <a:cxnSpLocks noChangeShapeType="1"/>
          </p:cNvCxnSpPr>
          <p:nvPr/>
        </p:nvCxnSpPr>
        <p:spPr bwMode="auto">
          <a:xfrm rot="5400000" flipH="1" flipV="1">
            <a:off x="7581900" y="4720014"/>
            <a:ext cx="1371600" cy="533400"/>
          </a:xfrm>
          <a:prstGeom prst="straightConnector1">
            <a:avLst/>
          </a:prstGeom>
          <a:noFill/>
          <a:ln w="28575">
            <a:solidFill>
              <a:srgbClr val="FF0000"/>
            </a:solidFill>
            <a:round/>
            <a:headEnd/>
            <a:tailEnd type="arrow" w="med" len="med"/>
          </a:ln>
        </p:spPr>
      </p:cxnSp>
      <p:sp>
        <p:nvSpPr>
          <p:cNvPr id="22" name="TextBox 4"/>
          <p:cNvSpPr txBox="1">
            <a:spLocks noChangeArrowheads="1"/>
          </p:cNvSpPr>
          <p:nvPr/>
        </p:nvSpPr>
        <p:spPr bwMode="auto">
          <a:xfrm>
            <a:off x="7467600" y="5672514"/>
            <a:ext cx="1057275" cy="369888"/>
          </a:xfrm>
          <a:prstGeom prst="rect">
            <a:avLst/>
          </a:prstGeom>
          <a:noFill/>
          <a:ln w="9525">
            <a:noFill/>
            <a:miter lim="800000"/>
            <a:headEnd/>
            <a:tailEnd/>
          </a:ln>
        </p:spPr>
        <p:txBody>
          <a:bodyPr wrap="none">
            <a:prstTxWarp prst="textNoShape">
              <a:avLst/>
            </a:prstTxWarp>
            <a:spAutoFit/>
          </a:bodyPr>
          <a:lstStyle/>
          <a:p>
            <a:r>
              <a:rPr lang="en-US" sz="1800">
                <a:solidFill>
                  <a:srgbClr val="FF0000"/>
                </a:solidFill>
              </a:rPr>
              <a:t>6.6 days</a:t>
            </a:r>
          </a:p>
        </p:txBody>
      </p:sp>
      <p:cxnSp>
        <p:nvCxnSpPr>
          <p:cNvPr id="23" name="Straight Arrow Connector 7"/>
          <p:cNvCxnSpPr>
            <a:cxnSpLocks noChangeShapeType="1"/>
          </p:cNvCxnSpPr>
          <p:nvPr/>
        </p:nvCxnSpPr>
        <p:spPr bwMode="auto">
          <a:xfrm rot="10800000">
            <a:off x="609600" y="4986714"/>
            <a:ext cx="914400" cy="685800"/>
          </a:xfrm>
          <a:prstGeom prst="straightConnector1">
            <a:avLst/>
          </a:prstGeom>
          <a:noFill/>
          <a:ln w="28575">
            <a:solidFill>
              <a:srgbClr val="FF0000"/>
            </a:solidFill>
            <a:round/>
            <a:headEnd/>
            <a:tailEnd type="arrow" w="med" len="med"/>
          </a:ln>
        </p:spPr>
      </p:cxnSp>
      <p:sp>
        <p:nvSpPr>
          <p:cNvPr id="24" name="TextBox 8"/>
          <p:cNvSpPr txBox="1">
            <a:spLocks noChangeArrowheads="1"/>
          </p:cNvSpPr>
          <p:nvPr/>
        </p:nvSpPr>
        <p:spPr bwMode="auto">
          <a:xfrm>
            <a:off x="4675188" y="1694239"/>
            <a:ext cx="990600" cy="369888"/>
          </a:xfrm>
          <a:prstGeom prst="rect">
            <a:avLst/>
          </a:prstGeom>
          <a:solidFill>
            <a:schemeClr val="bg1"/>
          </a:solidFill>
          <a:ln w="9525">
            <a:noFill/>
            <a:miter lim="800000"/>
            <a:headEnd/>
            <a:tailEnd/>
          </a:ln>
        </p:spPr>
        <p:txBody>
          <a:bodyPr>
            <a:prstTxWarp prst="textNoShape">
              <a:avLst/>
            </a:prstTxWarp>
            <a:spAutoFit/>
          </a:bodyPr>
          <a:lstStyle/>
          <a:p>
            <a:r>
              <a:rPr lang="en-US" sz="1800" dirty="0">
                <a:latin typeface="Arial Black" pitchFamily="29" charset="0"/>
                <a:ea typeface="Arial Black" pitchFamily="29" charset="0"/>
                <a:cs typeface="Arial Black" pitchFamily="29" charset="0"/>
              </a:rPr>
              <a:t>1.25”</a:t>
            </a:r>
          </a:p>
        </p:txBody>
      </p:sp>
      <p:sp>
        <p:nvSpPr>
          <p:cNvPr id="13" name="Oval 8"/>
          <p:cNvSpPr>
            <a:spLocks noChangeArrowheads="1"/>
          </p:cNvSpPr>
          <p:nvPr/>
        </p:nvSpPr>
        <p:spPr bwMode="auto">
          <a:xfrm>
            <a:off x="3733800" y="2028720"/>
            <a:ext cx="4876800" cy="20574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4" name="Oval 10"/>
          <p:cNvSpPr>
            <a:spLocks noChangeArrowheads="1"/>
          </p:cNvSpPr>
          <p:nvPr/>
        </p:nvSpPr>
        <p:spPr bwMode="auto">
          <a:xfrm>
            <a:off x="533400" y="3095520"/>
            <a:ext cx="1219200" cy="838200"/>
          </a:xfrm>
          <a:prstGeom prst="ellipse">
            <a:avLst/>
          </a:prstGeom>
          <a:noFill/>
          <a:ln w="57150">
            <a:solidFill>
              <a:srgbClr val="FF0000"/>
            </a:solidFill>
            <a:round/>
            <a:headEnd/>
            <a:tailEnd/>
          </a:ln>
        </p:spPr>
        <p:txBody>
          <a:bodyPr>
            <a:prstTxWarp prst="textNoShape">
              <a:avLst/>
            </a:prstTxWarp>
          </a:bodyPr>
          <a:lstStyle/>
          <a:p>
            <a:pPr eaLnBrk="0" hangingPunct="0"/>
            <a:endParaRPr lang="en-US"/>
          </a:p>
        </p:txBody>
      </p:sp>
      <p:sp>
        <p:nvSpPr>
          <p:cNvPr id="15" name="TextBox 11"/>
          <p:cNvSpPr txBox="1">
            <a:spLocks noChangeArrowheads="1"/>
          </p:cNvSpPr>
          <p:nvPr/>
        </p:nvSpPr>
        <p:spPr bwMode="auto">
          <a:xfrm>
            <a:off x="914400" y="3247920"/>
            <a:ext cx="355600"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2</a:t>
            </a:r>
          </a:p>
        </p:txBody>
      </p:sp>
      <p:sp>
        <p:nvSpPr>
          <p:cNvPr id="16" name="TextBox 12"/>
          <p:cNvSpPr txBox="1">
            <a:spLocks noChangeArrowheads="1"/>
          </p:cNvSpPr>
          <p:nvPr/>
        </p:nvSpPr>
        <p:spPr bwMode="auto">
          <a:xfrm>
            <a:off x="5943600" y="2257320"/>
            <a:ext cx="504825" cy="461963"/>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11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90"/>
                </a:solidFill>
              </a:rPr>
              <a:t>What is causing heavy rainfall events?</a:t>
            </a:r>
            <a:endParaRPr lang="en-US" dirty="0"/>
          </a:p>
        </p:txBody>
      </p:sp>
      <p:sp>
        <p:nvSpPr>
          <p:cNvPr id="3" name="Content Placeholder 2"/>
          <p:cNvSpPr>
            <a:spLocks noGrp="1"/>
          </p:cNvSpPr>
          <p:nvPr>
            <p:ph idx="1"/>
          </p:nvPr>
        </p:nvSpPr>
        <p:spPr>
          <a:xfrm>
            <a:off x="457200" y="2163762"/>
            <a:ext cx="8686800" cy="4330699"/>
          </a:xfrm>
        </p:spPr>
        <p:txBody>
          <a:bodyPr>
            <a:normAutofit/>
          </a:bodyPr>
          <a:lstStyle/>
          <a:p>
            <a:r>
              <a:rPr lang="en-US" dirty="0" smtClean="0"/>
              <a:t>More water vapor is in the air over the Midwest.</a:t>
            </a:r>
          </a:p>
          <a:p>
            <a:pPr lvl="1"/>
            <a:r>
              <a:rPr lang="en-US" sz="2400" dirty="0" smtClean="0"/>
              <a:t>Warmer Gulf of Mexico and Caribbean Sea</a:t>
            </a:r>
          </a:p>
          <a:p>
            <a:pPr lvl="1"/>
            <a:r>
              <a:rPr lang="en-US" sz="2400" dirty="0" smtClean="0"/>
              <a:t>Increase in agricultural production and irrigation</a:t>
            </a:r>
          </a:p>
          <a:p>
            <a:pPr lvl="1"/>
            <a:endParaRPr lang="en-US" sz="2400" dirty="0" smtClean="0"/>
          </a:p>
          <a:p>
            <a:r>
              <a:rPr lang="en-US" sz="2700" dirty="0" smtClean="0"/>
              <a:t>Current Pacific temperature pattern diminishes drought.</a:t>
            </a:r>
          </a:p>
          <a:p>
            <a:pPr lvl="1"/>
            <a:r>
              <a:rPr lang="en-US" sz="2400" dirty="0" smtClean="0"/>
              <a:t>Guides storm systems over rather than north of Midwest</a:t>
            </a:r>
          </a:p>
          <a:p>
            <a:pPr lvl="1"/>
            <a:r>
              <a:rPr lang="en-US" sz="2400" dirty="0" smtClean="0"/>
              <a:t>Likely to continue for ~10 years</a:t>
            </a:r>
          </a:p>
          <a:p>
            <a:pPr lvl="1"/>
            <a:endParaRPr lang="en-US" sz="2400" dirty="0" smtClean="0"/>
          </a:p>
          <a:p>
            <a:r>
              <a:rPr lang="en-US" sz="2700" dirty="0" smtClean="0"/>
              <a:t>Wet soils        more rainfall         wet soils</a:t>
            </a:r>
          </a:p>
        </p:txBody>
      </p:sp>
      <p:sp>
        <p:nvSpPr>
          <p:cNvPr id="5" name="Striped Right Arrow 4"/>
          <p:cNvSpPr/>
          <p:nvPr/>
        </p:nvSpPr>
        <p:spPr>
          <a:xfrm>
            <a:off x="1975842" y="5895058"/>
            <a:ext cx="704088" cy="39319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triped Right Arrow 5"/>
          <p:cNvSpPr/>
          <p:nvPr/>
        </p:nvSpPr>
        <p:spPr>
          <a:xfrm>
            <a:off x="4666045" y="5895058"/>
            <a:ext cx="704088" cy="39319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000090"/>
                </a:solidFill>
              </a:rPr>
              <a:t>What about greenhouse gases?</a:t>
            </a:r>
            <a:endParaRPr lang="en-US" dirty="0"/>
          </a:p>
        </p:txBody>
      </p:sp>
      <p:sp>
        <p:nvSpPr>
          <p:cNvPr id="3" name="Content Placeholder 2"/>
          <p:cNvSpPr>
            <a:spLocks noGrp="1"/>
          </p:cNvSpPr>
          <p:nvPr>
            <p:ph idx="1"/>
          </p:nvPr>
        </p:nvSpPr>
        <p:spPr>
          <a:xfrm>
            <a:off x="457200" y="2163762"/>
            <a:ext cx="8686800" cy="4330699"/>
          </a:xfrm>
        </p:spPr>
        <p:txBody>
          <a:bodyPr>
            <a:normAutofit/>
          </a:bodyPr>
          <a:lstStyle/>
          <a:p>
            <a:r>
              <a:rPr lang="en-US" sz="2700" dirty="0" smtClean="0"/>
              <a:t>Greenhouse gas increases have warmed the oceans, adding water vapor to the air over the Gulf of Mexico and Caribbean Sea.</a:t>
            </a:r>
          </a:p>
          <a:p>
            <a:endParaRPr lang="en-US" sz="2700" dirty="0" smtClean="0"/>
          </a:p>
          <a:p>
            <a:r>
              <a:rPr lang="en-US" sz="2700" dirty="0" smtClean="0"/>
              <a:t>The relative importance of ocean warming, Pacific temperature patterns, and soil moisture is an ongoing discussion among scientists.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444</Words>
  <Application>Microsoft Office PowerPoint</Application>
  <PresentationFormat>On-screen Show (4:3)</PresentationFormat>
  <Paragraphs>99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Trends in Iowa Precipitation: Observed and Projected Future Trend</vt:lpstr>
      <vt:lpstr>Title Here </vt:lpstr>
      <vt:lpstr>Title Here </vt:lpstr>
      <vt:lpstr>Title Here </vt:lpstr>
      <vt:lpstr>Title Here </vt:lpstr>
      <vt:lpstr>Title Here </vt:lpstr>
      <vt:lpstr>Title Here </vt:lpstr>
      <vt:lpstr>What is causing heavy rainfall events?</vt:lpstr>
      <vt:lpstr>What about greenhouse gases?</vt:lpstr>
      <vt:lpstr>What does the future hold?</vt:lpstr>
      <vt:lpstr>How can we build capital to adapt?</vt:lpstr>
      <vt:lpstr>Slide 12</vt:lpstr>
    </vt:vector>
  </TitlesOfParts>
  <Company>Iowa State University - ECM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ECM Staff</dc:creator>
  <cp:lastModifiedBy>Kris</cp:lastModifiedBy>
  <cp:revision>20</cp:revision>
  <dcterms:created xsi:type="dcterms:W3CDTF">2010-07-17T16:46:01Z</dcterms:created>
  <dcterms:modified xsi:type="dcterms:W3CDTF">2010-07-19T13:25:19Z</dcterms:modified>
</cp:coreProperties>
</file>