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6" r:id="rId3"/>
    <p:sldId id="259" r:id="rId4"/>
    <p:sldId id="257" r:id="rId5"/>
    <p:sldId id="276" r:id="rId6"/>
    <p:sldId id="281" r:id="rId7"/>
    <p:sldId id="280" r:id="rId8"/>
    <p:sldId id="283" r:id="rId9"/>
    <p:sldId id="262" r:id="rId10"/>
    <p:sldId id="273" r:id="rId11"/>
    <p:sldId id="277"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5159" autoAdjust="0"/>
  </p:normalViewPr>
  <p:slideViewPr>
    <p:cSldViewPr>
      <p:cViewPr>
        <p:scale>
          <a:sx n="70" d="100"/>
          <a:sy n="70" d="100"/>
        </p:scale>
        <p:origin x="-1080" y="-12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regb\AppData\Local\Temp\Temp1_Federal114132.zip\Iowa%20Cropla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Federal114132!$I$3</c:f>
              <c:strCache>
                <c:ptCount val="1"/>
                <c:pt idx="0">
                  <c:v>Corn</c:v>
                </c:pt>
              </c:strCache>
            </c:strRef>
          </c:tx>
          <c:spPr>
            <a:solidFill>
              <a:srgbClr val="FFFF00"/>
            </a:solidFill>
          </c:spPr>
          <c:cat>
            <c:numRef>
              <c:f>Federal114132!$J$2:$L$2</c:f>
              <c:numCache>
                <c:formatCode>General</c:formatCode>
                <c:ptCount val="3"/>
                <c:pt idx="0">
                  <c:v>1930</c:v>
                </c:pt>
                <c:pt idx="1">
                  <c:v>1970</c:v>
                </c:pt>
                <c:pt idx="2">
                  <c:v>2010</c:v>
                </c:pt>
              </c:numCache>
            </c:numRef>
          </c:cat>
          <c:val>
            <c:numRef>
              <c:f>Federal114132!$J$3:$L$3</c:f>
              <c:numCache>
                <c:formatCode>General</c:formatCode>
                <c:ptCount val="3"/>
                <c:pt idx="0">
                  <c:v>11449</c:v>
                </c:pt>
                <c:pt idx="1">
                  <c:v>10760</c:v>
                </c:pt>
                <c:pt idx="2">
                  <c:v>13500</c:v>
                </c:pt>
              </c:numCache>
            </c:numRef>
          </c:val>
        </c:ser>
        <c:ser>
          <c:idx val="1"/>
          <c:order val="1"/>
          <c:tx>
            <c:strRef>
              <c:f>Federal114132!$I$4</c:f>
              <c:strCache>
                <c:ptCount val="1"/>
                <c:pt idx="0">
                  <c:v>soybeans</c:v>
                </c:pt>
              </c:strCache>
            </c:strRef>
          </c:tx>
          <c:spPr>
            <a:solidFill>
              <a:srgbClr val="FF3300"/>
            </a:solidFill>
          </c:spPr>
          <c:cat>
            <c:numRef>
              <c:f>Federal114132!$J$2:$L$2</c:f>
              <c:numCache>
                <c:formatCode>General</c:formatCode>
                <c:ptCount val="3"/>
                <c:pt idx="0">
                  <c:v>1930</c:v>
                </c:pt>
                <c:pt idx="1">
                  <c:v>1970</c:v>
                </c:pt>
                <c:pt idx="2">
                  <c:v>2010</c:v>
                </c:pt>
              </c:numCache>
            </c:numRef>
          </c:cat>
          <c:val>
            <c:numRef>
              <c:f>Federal114132!$J$4:$L$4</c:f>
              <c:numCache>
                <c:formatCode>General</c:formatCode>
                <c:ptCount val="3"/>
                <c:pt idx="0">
                  <c:v>124</c:v>
                </c:pt>
                <c:pt idx="1">
                  <c:v>5709</c:v>
                </c:pt>
                <c:pt idx="2">
                  <c:v>9900</c:v>
                </c:pt>
              </c:numCache>
            </c:numRef>
          </c:val>
        </c:ser>
        <c:ser>
          <c:idx val="2"/>
          <c:order val="2"/>
          <c:tx>
            <c:strRef>
              <c:f>Federal114132!$I$5</c:f>
              <c:strCache>
                <c:ptCount val="1"/>
                <c:pt idx="0">
                  <c:v>hay</c:v>
                </c:pt>
              </c:strCache>
            </c:strRef>
          </c:tx>
          <c:spPr>
            <a:solidFill>
              <a:srgbClr val="00B050"/>
            </a:solidFill>
          </c:spPr>
          <c:cat>
            <c:numRef>
              <c:f>Federal114132!$J$2:$L$2</c:f>
              <c:numCache>
                <c:formatCode>General</c:formatCode>
                <c:ptCount val="3"/>
                <c:pt idx="0">
                  <c:v>1930</c:v>
                </c:pt>
                <c:pt idx="1">
                  <c:v>1970</c:v>
                </c:pt>
                <c:pt idx="2">
                  <c:v>2010</c:v>
                </c:pt>
              </c:numCache>
            </c:numRef>
          </c:cat>
          <c:val>
            <c:numRef>
              <c:f>Federal114132!$J$5:$L$5</c:f>
              <c:numCache>
                <c:formatCode>General</c:formatCode>
                <c:ptCount val="3"/>
                <c:pt idx="0">
                  <c:v>3327</c:v>
                </c:pt>
                <c:pt idx="1">
                  <c:v>2460</c:v>
                </c:pt>
                <c:pt idx="2">
                  <c:v>1250</c:v>
                </c:pt>
              </c:numCache>
            </c:numRef>
          </c:val>
        </c:ser>
        <c:ser>
          <c:idx val="3"/>
          <c:order val="3"/>
          <c:tx>
            <c:strRef>
              <c:f>Federal114132!$I$6</c:f>
              <c:strCache>
                <c:ptCount val="1"/>
                <c:pt idx="0">
                  <c:v>oats</c:v>
                </c:pt>
              </c:strCache>
            </c:strRef>
          </c:tx>
          <c:spPr>
            <a:solidFill>
              <a:srgbClr val="99FF33"/>
            </a:solidFill>
          </c:spPr>
          <c:cat>
            <c:numRef>
              <c:f>Federal114132!$J$2:$L$2</c:f>
              <c:numCache>
                <c:formatCode>General</c:formatCode>
                <c:ptCount val="3"/>
                <c:pt idx="0">
                  <c:v>1930</c:v>
                </c:pt>
                <c:pt idx="1">
                  <c:v>1970</c:v>
                </c:pt>
                <c:pt idx="2">
                  <c:v>2010</c:v>
                </c:pt>
              </c:numCache>
            </c:numRef>
          </c:cat>
          <c:val>
            <c:numRef>
              <c:f>Federal114132!$J$6:$L$6</c:f>
              <c:numCache>
                <c:formatCode>General</c:formatCode>
                <c:ptCount val="3"/>
                <c:pt idx="0">
                  <c:v>6347</c:v>
                </c:pt>
                <c:pt idx="1">
                  <c:v>2751</c:v>
                </c:pt>
                <c:pt idx="2">
                  <c:v>195</c:v>
                </c:pt>
              </c:numCache>
            </c:numRef>
          </c:val>
        </c:ser>
        <c:overlap val="100"/>
        <c:axId val="110349312"/>
        <c:axId val="110355200"/>
      </c:barChart>
      <c:catAx>
        <c:axId val="110349312"/>
        <c:scaling>
          <c:orientation val="minMax"/>
        </c:scaling>
        <c:axPos val="b"/>
        <c:numFmt formatCode="General" sourceLinked="1"/>
        <c:tickLblPos val="nextTo"/>
        <c:txPr>
          <a:bodyPr/>
          <a:lstStyle/>
          <a:p>
            <a:pPr>
              <a:defRPr sz="1200" b="1" i="0" baseline="0">
                <a:latin typeface="Arial" pitchFamily="34" charset="0"/>
                <a:cs typeface="Arial" pitchFamily="34" charset="0"/>
              </a:defRPr>
            </a:pPr>
            <a:endParaRPr lang="en-US"/>
          </a:p>
        </c:txPr>
        <c:crossAx val="110355200"/>
        <c:crosses val="autoZero"/>
        <c:auto val="1"/>
        <c:lblAlgn val="ctr"/>
        <c:lblOffset val="100"/>
      </c:catAx>
      <c:valAx>
        <c:axId val="110355200"/>
        <c:scaling>
          <c:orientation val="minMax"/>
        </c:scaling>
        <c:axPos val="l"/>
        <c:majorGridlines/>
        <c:title>
          <c:tx>
            <c:rich>
              <a:bodyPr rot="-5400000" vert="horz"/>
              <a:lstStyle/>
              <a:p>
                <a:pPr>
                  <a:defRPr sz="1100">
                    <a:latin typeface="Arial" pitchFamily="34" charset="0"/>
                    <a:cs typeface="Arial" pitchFamily="34" charset="0"/>
                  </a:defRPr>
                </a:pPr>
                <a:r>
                  <a:rPr lang="en-US" sz="1100">
                    <a:latin typeface="Arial" pitchFamily="34" charset="0"/>
                    <a:cs typeface="Arial" pitchFamily="34" charset="0"/>
                  </a:rPr>
                  <a:t>Acres of Crop - thousands</a:t>
                </a:r>
              </a:p>
            </c:rich>
          </c:tx>
          <c:layout/>
        </c:title>
        <c:numFmt formatCode="#,##0" sourceLinked="0"/>
        <c:tickLblPos val="nextTo"/>
        <c:txPr>
          <a:bodyPr/>
          <a:lstStyle/>
          <a:p>
            <a:pPr>
              <a:defRPr sz="1100" b="1" i="0" baseline="0">
                <a:latin typeface="Arial" pitchFamily="34" charset="0"/>
                <a:cs typeface="Arial" pitchFamily="34" charset="0"/>
              </a:defRPr>
            </a:pPr>
            <a:endParaRPr lang="en-US"/>
          </a:p>
        </c:txPr>
        <c:crossAx val="110349312"/>
        <c:crosses val="autoZero"/>
        <c:crossBetween val="between"/>
      </c:valAx>
    </c:plotArea>
    <c:legend>
      <c:legendPos val="r"/>
      <c:layout/>
      <c:txPr>
        <a:bodyPr/>
        <a:lstStyle/>
        <a:p>
          <a:pPr>
            <a:defRPr sz="1400">
              <a:latin typeface="Arial" pitchFamily="34" charset="0"/>
              <a:cs typeface="Arial" pitchFamily="34" charset="0"/>
            </a:defRPr>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1BF3D-866B-43FB-8422-97C0C9F245FD}" type="datetimeFigureOut">
              <a:rPr lang="en-US" smtClean="0"/>
              <a:pPr/>
              <a:t>7/16/2010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15D55-8A69-4621-8B6C-D6F4EC0544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Sponge is a great teacher.  It will absorb water until it is saturated,</a:t>
            </a:r>
            <a:r>
              <a:rPr lang="en-US" baseline="0" dirty="0" smtClean="0"/>
              <a:t> after which added water runs off (or through).  Changing the surface by covering it with a paper towel (for example) reduces the rate at which water applied to the surface can enter (infiltrate).  Even a bare sponge has its limits – if water is applied too fast, the sponge cannot absorb (infiltrate) all that is applied.</a:t>
            </a:r>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B053B3-D934-4181-A874-793F41D0A6DA}"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nearly doubling of row crops from the 1930s</a:t>
            </a:r>
            <a:r>
              <a:rPr lang="en-US" baseline="0" dirty="0" smtClean="0"/>
              <a:t> to present time.  Much of this change has come at the expense or loss of small grains that are planted and start growing in very early spring.  Note even the change in the past 40 years.</a:t>
            </a:r>
            <a:endParaRPr lang="en-US" dirty="0"/>
          </a:p>
        </p:txBody>
      </p:sp>
      <p:sp>
        <p:nvSpPr>
          <p:cNvPr id="4" name="Slide Number Placeholder 3"/>
          <p:cNvSpPr>
            <a:spLocks noGrp="1"/>
          </p:cNvSpPr>
          <p:nvPr>
            <p:ph type="sldNum" sz="quarter" idx="10"/>
          </p:nvPr>
        </p:nvSpPr>
        <p:spPr/>
        <p:txBody>
          <a:bodyPr/>
          <a:lstStyle/>
          <a:p>
            <a:fld id="{CE115D55-8A69-4621-8B6C-D6F4EC0544B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908C65E-2928-4249-A4FB-361A8F1D5A3E}" type="datetimeFigureOut">
              <a:rPr lang="en-US" smtClean="0"/>
              <a:pPr/>
              <a:t>7/16/2010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8C875DC-A921-46CB-8DE3-70E2807783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08C65E-2928-4249-A4FB-361A8F1D5A3E}"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08C65E-2928-4249-A4FB-361A8F1D5A3E}"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08C65E-2928-4249-A4FB-361A8F1D5A3E}"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08C65E-2928-4249-A4FB-361A8F1D5A3E}"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875DC-A921-46CB-8DE3-70E2807783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08C65E-2928-4249-A4FB-361A8F1D5A3E}" type="datetimeFigureOut">
              <a:rPr lang="en-US" smtClean="0"/>
              <a:pPr/>
              <a:t>7/16/2010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08C65E-2928-4249-A4FB-361A8F1D5A3E}" type="datetimeFigureOut">
              <a:rPr lang="en-US" smtClean="0"/>
              <a:pPr/>
              <a:t>7/16/2010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08C65E-2928-4249-A4FB-361A8F1D5A3E}" type="datetimeFigureOut">
              <a:rPr lang="en-US" smtClean="0"/>
              <a:pPr/>
              <a:t>7/16/2010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8C65E-2928-4249-A4FB-361A8F1D5A3E}" type="datetimeFigureOut">
              <a:rPr lang="en-US" smtClean="0"/>
              <a:pPr/>
              <a:t>7/16/2010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08C65E-2928-4249-A4FB-361A8F1D5A3E}" type="datetimeFigureOut">
              <a:rPr lang="en-US" smtClean="0"/>
              <a:pPr/>
              <a:t>7/16/2010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875DC-A921-46CB-8DE3-70E2807783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08C65E-2928-4249-A4FB-361A8F1D5A3E}" type="datetimeFigureOut">
              <a:rPr lang="en-US" smtClean="0"/>
              <a:pPr/>
              <a:t>7/16/2010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8C875DC-A921-46CB-8DE3-70E2807783E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08C65E-2928-4249-A4FB-361A8F1D5A3E}" type="datetimeFigureOut">
              <a:rPr lang="en-US" smtClean="0"/>
              <a:pPr/>
              <a:t>7/16/2010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C875DC-A921-46CB-8DE3-70E2807783E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382000" cy="2133600"/>
          </a:xfrm>
        </p:spPr>
        <p:txBody>
          <a:bodyPr>
            <a:normAutofit/>
          </a:bodyPr>
          <a:lstStyle/>
          <a:p>
            <a:pPr algn="ctr"/>
            <a:r>
              <a:rPr lang="en-US" sz="5400" dirty="0" smtClean="0"/>
              <a:t>Trends in Iowa Runoff </a:t>
            </a:r>
            <a:endParaRPr lang="en-US" sz="5400" dirty="0"/>
          </a:p>
        </p:txBody>
      </p:sp>
      <p:sp>
        <p:nvSpPr>
          <p:cNvPr id="3" name="Subtitle 2"/>
          <p:cNvSpPr>
            <a:spLocks noGrp="1"/>
          </p:cNvSpPr>
          <p:nvPr>
            <p:ph type="subTitle" idx="1"/>
          </p:nvPr>
        </p:nvSpPr>
        <p:spPr>
          <a:xfrm>
            <a:off x="533400" y="3124200"/>
            <a:ext cx="8077200" cy="3629464"/>
          </a:xfrm>
        </p:spPr>
        <p:txBody>
          <a:bodyPr>
            <a:normAutofit/>
          </a:bodyPr>
          <a:lstStyle/>
          <a:p>
            <a:pPr algn="ctr"/>
            <a:endParaRPr lang="en-US" dirty="0" smtClean="0"/>
          </a:p>
          <a:p>
            <a:pPr algn="ctr"/>
            <a:r>
              <a:rPr lang="en-US" dirty="0" smtClean="0"/>
              <a:t>Kristie J. Franz</a:t>
            </a:r>
          </a:p>
          <a:p>
            <a:pPr algn="ctr"/>
            <a:r>
              <a:rPr lang="en-US" dirty="0" smtClean="0"/>
              <a:t>Department of Geological &amp; Atmospheric Sciences</a:t>
            </a:r>
          </a:p>
          <a:p>
            <a:pPr algn="ctr"/>
            <a:r>
              <a:rPr lang="en-US" dirty="0" smtClean="0"/>
              <a:t>Iowa State University </a:t>
            </a:r>
          </a:p>
          <a:p>
            <a:pPr algn="ctr"/>
            <a:r>
              <a:rPr lang="en-US" dirty="0" smtClean="0"/>
              <a:t>kfranz@iastate.edu</a:t>
            </a:r>
          </a:p>
          <a:p>
            <a:pPr algn="ct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smtClean="0"/>
              <a:t>Changes in Iowa Farmland</a:t>
            </a:r>
            <a:endParaRPr lang="en-US" dirty="0"/>
          </a:p>
        </p:txBody>
      </p:sp>
      <p:graphicFrame>
        <p:nvGraphicFramePr>
          <p:cNvPr id="3" name="Chart 2"/>
          <p:cNvGraphicFramePr/>
          <p:nvPr/>
        </p:nvGraphicFramePr>
        <p:xfrm>
          <a:off x="838200" y="2438400"/>
          <a:ext cx="7086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p:cNvSpPr txBox="1">
            <a:spLocks/>
          </p:cNvSpPr>
          <p:nvPr/>
        </p:nvSpPr>
        <p:spPr>
          <a:xfrm>
            <a:off x="533400" y="1295400"/>
            <a:ext cx="8229600" cy="438912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More row crops</a:t>
            </a:r>
          </a:p>
          <a:p>
            <a:pPr marL="274320" lvl="0" indent="-274320">
              <a:spcBef>
                <a:spcPct val="20000"/>
              </a:spcBef>
              <a:buClr>
                <a:schemeClr val="accent3"/>
              </a:buClr>
              <a:buSzPct val="95000"/>
              <a:buFont typeface="Wingdings 2"/>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Row crops have </a:t>
            </a:r>
            <a:r>
              <a:rPr lang="en-US" sz="2600" dirty="0" smtClean="0"/>
              <a:t>higher </a:t>
            </a:r>
            <a:r>
              <a:rPr lang="en-US" sz="2600" dirty="0" smtClean="0"/>
              <a:t>runoff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rates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676400"/>
            <a:ext cx="8229600" cy="4495800"/>
          </a:xfrm>
        </p:spPr>
        <p:txBody>
          <a:bodyPr>
            <a:normAutofit/>
          </a:bodyPr>
          <a:lstStyle/>
          <a:p>
            <a:r>
              <a:rPr lang="en-US" dirty="0" smtClean="0"/>
              <a:t>We get more runoff when:</a:t>
            </a:r>
          </a:p>
          <a:p>
            <a:pPr lvl="1"/>
            <a:r>
              <a:rPr lang="en-US" dirty="0" smtClean="0"/>
              <a:t>soils are wetter</a:t>
            </a:r>
          </a:p>
          <a:p>
            <a:pPr lvl="1"/>
            <a:r>
              <a:rPr lang="en-US" dirty="0" smtClean="0"/>
              <a:t>we get more intense precipitation</a:t>
            </a:r>
          </a:p>
          <a:p>
            <a:r>
              <a:rPr lang="en-US" dirty="0" smtClean="0"/>
              <a:t>We have wetter soils when:</a:t>
            </a:r>
          </a:p>
          <a:p>
            <a:pPr lvl="1"/>
            <a:r>
              <a:rPr lang="en-US" dirty="0" smtClean="0"/>
              <a:t>we get more precipitation on average (snow or rain) </a:t>
            </a:r>
          </a:p>
          <a:p>
            <a:pPr lvl="1"/>
            <a:r>
              <a:rPr lang="en-US" dirty="0" smtClean="0"/>
              <a:t>we get more frequent precipitation (no time to dry or drain)</a:t>
            </a:r>
          </a:p>
          <a:p>
            <a:r>
              <a:rPr lang="en-US" dirty="0" smtClean="0"/>
              <a:t>Climate does explain increasing </a:t>
            </a:r>
            <a:r>
              <a:rPr lang="en-US" dirty="0" smtClean="0"/>
              <a:t>runoff </a:t>
            </a:r>
            <a:r>
              <a:rPr lang="en-US" dirty="0" smtClean="0"/>
              <a:t>trends in Iowa</a:t>
            </a:r>
            <a:endParaRPr lang="en-US" dirty="0"/>
          </a:p>
          <a:p>
            <a:pPr lvl="1"/>
            <a:r>
              <a:rPr lang="en-US" dirty="0" smtClean="0"/>
              <a:t>...but need to also consider land use change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144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Runoff – water that runs over land</a:t>
            </a:r>
            <a:endParaRPr kumimoji="0" lang="en-US" sz="36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304800" y="2209800"/>
            <a:ext cx="8915400" cy="2133600"/>
          </a:xfrm>
          <a:prstGeom prst="rect">
            <a:avLst/>
          </a:prstGeom>
        </p:spPr>
        <p:txBody>
          <a:bodyPr vert="horz">
            <a:normAutofit/>
          </a:bodyPr>
          <a:lstStyle/>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Influenced by:</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Soil texture and structure</a:t>
            </a:r>
          </a:p>
          <a:p>
            <a:pPr lvl="2" indent="-246888">
              <a:spcBef>
                <a:spcPct val="20000"/>
              </a:spcBef>
              <a:buClr>
                <a:schemeClr val="accent2"/>
              </a:buClr>
              <a:buSzPct val="70000"/>
              <a:buFont typeface="Wingdings 2"/>
              <a:buChar char=""/>
              <a:defRPr/>
            </a:pPr>
            <a:r>
              <a:rPr lang="en-US" sz="2000" dirty="0" smtClean="0"/>
              <a:t>Land surface characteristics (slope, vegetation, bare soil, land use)</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Water input rate</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2" name="Group 11"/>
          <p:cNvGrpSpPr/>
          <p:nvPr/>
        </p:nvGrpSpPr>
        <p:grpSpPr>
          <a:xfrm>
            <a:off x="3276600" y="4343400"/>
            <a:ext cx="3124200" cy="2209800"/>
            <a:chOff x="4724400" y="4343400"/>
            <a:chExt cx="3124200" cy="2209800"/>
          </a:xfrm>
        </p:grpSpPr>
        <p:pic>
          <p:nvPicPr>
            <p:cNvPr id="32769" name="Picture 1"/>
            <p:cNvPicPr>
              <a:picLocks noChangeAspect="1" noChangeArrowheads="1"/>
            </p:cNvPicPr>
            <p:nvPr/>
          </p:nvPicPr>
          <p:blipFill>
            <a:blip r:embed="rId2" cstate="print"/>
            <a:srcRect/>
            <a:stretch>
              <a:fillRect/>
            </a:stretch>
          </p:blipFill>
          <p:spPr bwMode="auto">
            <a:xfrm>
              <a:off x="4724400" y="4343400"/>
              <a:ext cx="2946400" cy="2209800"/>
            </a:xfrm>
            <a:prstGeom prst="rect">
              <a:avLst/>
            </a:prstGeom>
            <a:noFill/>
            <a:ln w="9525">
              <a:noFill/>
              <a:miter lim="800000"/>
              <a:headEnd/>
              <a:tailEnd/>
            </a:ln>
          </p:spPr>
        </p:pic>
        <p:sp>
          <p:nvSpPr>
            <p:cNvPr id="11" name="Rectangle 10"/>
            <p:cNvSpPr/>
            <p:nvPr/>
          </p:nvSpPr>
          <p:spPr>
            <a:xfrm>
              <a:off x="4724400" y="6322368"/>
              <a:ext cx="3124200" cy="230832"/>
            </a:xfrm>
            <a:prstGeom prst="rect">
              <a:avLst/>
            </a:prstGeom>
          </p:spPr>
          <p:txBody>
            <a:bodyPr wrap="square">
              <a:spAutoFit/>
            </a:bodyPr>
            <a:lstStyle/>
            <a:p>
              <a:r>
                <a:rPr lang="en-US" sz="900" dirty="0" smtClean="0">
                  <a:solidFill>
                    <a:schemeClr val="bg1"/>
                  </a:solidFill>
                </a:rPr>
                <a:t>http://www.savannahenvironmental.com/stormwater.htm</a:t>
              </a:r>
              <a:endParaRPr lang="en-US" sz="900" dirty="0">
                <a:solidFill>
                  <a:schemeClr val="bg1"/>
                </a:solidFill>
              </a:endParaRPr>
            </a:p>
          </p:txBody>
        </p:sp>
      </p:grpSp>
      <p:pic>
        <p:nvPicPr>
          <p:cNvPr id="32770" name="Picture 2"/>
          <p:cNvPicPr>
            <a:picLocks noChangeAspect="1" noChangeArrowheads="1"/>
          </p:cNvPicPr>
          <p:nvPr/>
        </p:nvPicPr>
        <p:blipFill>
          <a:blip r:embed="rId3" cstate="print"/>
          <a:srcRect/>
          <a:stretch>
            <a:fillRect/>
          </a:stretch>
        </p:blipFill>
        <p:spPr bwMode="auto">
          <a:xfrm>
            <a:off x="124200" y="4419600"/>
            <a:ext cx="3000000" cy="2142857"/>
          </a:xfrm>
          <a:prstGeom prst="rect">
            <a:avLst/>
          </a:prstGeom>
          <a:noFill/>
          <a:ln w="9525">
            <a:noFill/>
            <a:miter lim="800000"/>
            <a:headEnd/>
            <a:tailEnd/>
          </a:ln>
        </p:spPr>
      </p:pic>
      <p:pic>
        <p:nvPicPr>
          <p:cNvPr id="32771" name="Picture 3" descr="C:\Documents and Settings\kfranz\My Documents\My Pictures\sagehen04060055.JPG"/>
          <p:cNvPicPr>
            <a:picLocks noChangeAspect="1" noChangeArrowheads="1"/>
          </p:cNvPicPr>
          <p:nvPr/>
        </p:nvPicPr>
        <p:blipFill>
          <a:blip r:embed="rId4" cstate="print"/>
          <a:srcRect l="5732" t="30095" r="37730" b="3664"/>
          <a:stretch>
            <a:fillRect/>
          </a:stretch>
        </p:blipFill>
        <p:spPr bwMode="auto">
          <a:xfrm>
            <a:off x="6477000" y="4343400"/>
            <a:ext cx="2514600" cy="2209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4400" y="1447800"/>
            <a:ext cx="7239000" cy="646331"/>
          </a:xfrm>
          <a:prstGeom prst="rect">
            <a:avLst/>
          </a:prstGeom>
          <a:noFill/>
        </p:spPr>
        <p:txBody>
          <a:bodyPr wrap="square" rtlCol="0">
            <a:spAutoFit/>
          </a:bodyPr>
          <a:lstStyle/>
          <a:p>
            <a:pPr algn="ctr"/>
            <a:r>
              <a:rPr lang="en-US" sz="3600" dirty="0" smtClean="0"/>
              <a:t>Runoff = Water input - Infiltration</a:t>
            </a:r>
            <a:endParaRPr lang="en-US" sz="3600" dirty="0"/>
          </a:p>
        </p:txBody>
      </p:sp>
      <p:sp>
        <p:nvSpPr>
          <p:cNvPr id="12" name="Title 1"/>
          <p:cNvSpPr txBox="1">
            <a:spLocks/>
          </p:cNvSpPr>
          <p:nvPr/>
        </p:nvSpPr>
        <p:spPr>
          <a:xfrm>
            <a:off x="457200" y="2514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Infiltration – entry of water into soil</a:t>
            </a:r>
          </a:p>
        </p:txBody>
      </p:sp>
      <p:sp>
        <p:nvSpPr>
          <p:cNvPr id="13" name="Content Placeholder 2"/>
          <p:cNvSpPr txBox="1">
            <a:spLocks/>
          </p:cNvSpPr>
          <p:nvPr/>
        </p:nvSpPr>
        <p:spPr>
          <a:xfrm>
            <a:off x="152400" y="3810000"/>
            <a:ext cx="7315200" cy="1676400"/>
          </a:xfrm>
          <a:prstGeom prst="rect">
            <a:avLst/>
          </a:prstGeom>
        </p:spPr>
        <p:txBody>
          <a:bodyPr vert="horz">
            <a:normAutofit/>
          </a:bodyPr>
          <a:lstStyle/>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Influenced by:</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Physical characteristics of the surface and soil (e.g. soil texture and structure, land cover, land use)</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Soil moisture</a:t>
            </a:r>
          </a:p>
        </p:txBody>
      </p:sp>
      <p:pic>
        <p:nvPicPr>
          <p:cNvPr id="14" name="Picture 4" descr="http://www.celsias.com/media/uploads/admin/Soils_Picture.jpg"/>
          <p:cNvPicPr>
            <a:picLocks noChangeAspect="1" noChangeArrowheads="1"/>
          </p:cNvPicPr>
          <p:nvPr/>
        </p:nvPicPr>
        <p:blipFill>
          <a:blip r:embed="rId2" cstate="print"/>
          <a:srcRect/>
          <a:stretch>
            <a:fillRect/>
          </a:stretch>
        </p:blipFill>
        <p:spPr bwMode="auto">
          <a:xfrm>
            <a:off x="7239000" y="3733800"/>
            <a:ext cx="1600200" cy="237418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s1.mm.bing.net/images/thumbnail.aspx?q=1692566290920&amp;id=affae8a27c243fc01dbb3e506b8659cb&amp;url=http%3a%2f%2foakorchardcanoe.com%2fimages%2faccessories%2fbell_sponge.jpg"/>
          <p:cNvPicPr>
            <a:picLocks noChangeAspect="1" noChangeArrowheads="1"/>
          </p:cNvPicPr>
          <p:nvPr/>
        </p:nvPicPr>
        <p:blipFill>
          <a:blip r:embed="rId3" cstate="print"/>
          <a:srcRect/>
          <a:stretch>
            <a:fillRect/>
          </a:stretch>
        </p:blipFill>
        <p:spPr bwMode="auto">
          <a:xfrm>
            <a:off x="2971800" y="2590800"/>
            <a:ext cx="2496844" cy="1607345"/>
          </a:xfrm>
          <a:prstGeom prst="rect">
            <a:avLst/>
          </a:prstGeom>
          <a:noFill/>
        </p:spPr>
      </p:pic>
      <p:pic>
        <p:nvPicPr>
          <p:cNvPr id="28674" name="Picture 2"/>
          <p:cNvPicPr>
            <a:picLocks noChangeAspect="1" noChangeArrowheads="1"/>
          </p:cNvPicPr>
          <p:nvPr/>
        </p:nvPicPr>
        <p:blipFill>
          <a:blip r:embed="rId4" cstate="print"/>
          <a:srcRect/>
          <a:stretch>
            <a:fillRect/>
          </a:stretch>
        </p:blipFill>
        <p:spPr bwMode="auto">
          <a:xfrm>
            <a:off x="3124200" y="4343400"/>
            <a:ext cx="2286000" cy="2286000"/>
          </a:xfrm>
          <a:prstGeom prst="rect">
            <a:avLst/>
          </a:prstGeom>
          <a:noFill/>
          <a:ln w="9525">
            <a:noFill/>
            <a:miter lim="800000"/>
            <a:headEnd/>
            <a:tailEnd/>
          </a:ln>
        </p:spPr>
      </p:pic>
      <p:pic>
        <p:nvPicPr>
          <p:cNvPr id="28675" name="Picture 3"/>
          <p:cNvPicPr>
            <a:picLocks noChangeAspect="1" noChangeArrowheads="1"/>
          </p:cNvPicPr>
          <p:nvPr/>
        </p:nvPicPr>
        <p:blipFill>
          <a:blip r:embed="rId5" cstate="print"/>
          <a:srcRect/>
          <a:stretch>
            <a:fillRect/>
          </a:stretch>
        </p:blipFill>
        <p:spPr bwMode="auto">
          <a:xfrm>
            <a:off x="2819400" y="381000"/>
            <a:ext cx="2438400" cy="2036255"/>
          </a:xfrm>
          <a:prstGeom prst="rect">
            <a:avLst/>
          </a:prstGeom>
          <a:noFill/>
          <a:ln w="9525">
            <a:noFill/>
            <a:miter lim="800000"/>
            <a:headEnd/>
            <a:tailEnd/>
          </a:ln>
        </p:spPr>
      </p:pic>
      <p:sp>
        <p:nvSpPr>
          <p:cNvPr id="6" name="TextBox 5"/>
          <p:cNvSpPr txBox="1"/>
          <p:nvPr/>
        </p:nvSpPr>
        <p:spPr>
          <a:xfrm>
            <a:off x="6019800" y="1371600"/>
            <a:ext cx="2667000" cy="2246769"/>
          </a:xfrm>
          <a:prstGeom prst="rect">
            <a:avLst/>
          </a:prstGeom>
          <a:noFill/>
        </p:spPr>
        <p:txBody>
          <a:bodyPr wrap="square" rtlCol="0">
            <a:spAutoFit/>
          </a:bodyPr>
          <a:lstStyle/>
          <a:p>
            <a:r>
              <a:rPr lang="en-US" sz="2800" dirty="0" smtClean="0"/>
              <a:t>Number and size of holes tell us how much water soil can hold</a:t>
            </a:r>
            <a:endParaRPr lang="en-US" sz="2800" dirty="0"/>
          </a:p>
        </p:txBody>
      </p:sp>
      <p:pic>
        <p:nvPicPr>
          <p:cNvPr id="7" name="Picture 4" descr="http://www.celsias.com/media/uploads/admin/Soils_Picture.jpg"/>
          <p:cNvPicPr>
            <a:picLocks noChangeAspect="1" noChangeArrowheads="1"/>
          </p:cNvPicPr>
          <p:nvPr/>
        </p:nvPicPr>
        <p:blipFill>
          <a:blip r:embed="rId6" cstate="print"/>
          <a:srcRect/>
          <a:stretch>
            <a:fillRect/>
          </a:stretch>
        </p:blipFill>
        <p:spPr bwMode="auto">
          <a:xfrm>
            <a:off x="609600" y="990600"/>
            <a:ext cx="1600200" cy="23741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print"/>
          <a:srcRect l="22400" r="24800"/>
          <a:stretch>
            <a:fillRect/>
          </a:stretch>
        </p:blipFill>
        <p:spPr bwMode="auto">
          <a:xfrm>
            <a:off x="0" y="0"/>
            <a:ext cx="3621024" cy="6858000"/>
          </a:xfrm>
          <a:prstGeom prst="rect">
            <a:avLst/>
          </a:prstGeom>
          <a:noFill/>
          <a:ln w="9525">
            <a:noFill/>
            <a:miter lim="800000"/>
            <a:headEnd/>
            <a:tailEnd/>
          </a:ln>
        </p:spPr>
      </p:pic>
      <p:sp>
        <p:nvSpPr>
          <p:cNvPr id="12" name="TextBox 11"/>
          <p:cNvSpPr txBox="1"/>
          <p:nvPr/>
        </p:nvSpPr>
        <p:spPr>
          <a:xfrm>
            <a:off x="4572000" y="1371600"/>
            <a:ext cx="4114800" cy="2677656"/>
          </a:xfrm>
          <a:prstGeom prst="rect">
            <a:avLst/>
          </a:prstGeom>
          <a:noFill/>
        </p:spPr>
        <p:txBody>
          <a:bodyPr wrap="square" rtlCol="0">
            <a:spAutoFit/>
          </a:bodyPr>
          <a:lstStyle/>
          <a:p>
            <a:r>
              <a:rPr lang="en-US" sz="2800" dirty="0" smtClean="0"/>
              <a:t>Connections, size and content of open spaces  tell us how fast water can move into and through soil.</a:t>
            </a:r>
          </a:p>
          <a:p>
            <a:endParaRPr lang="en-US"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480"/>
            <a:ext cx="8534400" cy="4389120"/>
          </a:xfrm>
        </p:spPr>
        <p:txBody>
          <a:bodyPr>
            <a:normAutofit/>
          </a:bodyPr>
          <a:lstStyle/>
          <a:p>
            <a:r>
              <a:rPr lang="en-US" sz="2400" dirty="0" smtClean="0"/>
              <a:t>Amount of runoff also depends on water application rate</a:t>
            </a:r>
            <a:endParaRPr lang="en-US" sz="2400" dirty="0"/>
          </a:p>
        </p:txBody>
      </p:sp>
      <p:pic>
        <p:nvPicPr>
          <p:cNvPr id="8" name="Picture 2" descr="http://ts2.mm.bing.net/images/thumbnail.aspx?q=1422964832961&amp;id=17837518aa4a5f8a27ce8a7f8c9c04c9&amp;url=http%3a%2f%2fwww.seo.com%2fwp-content%2fuploads%2f2009%2f03%2fpouring_water.jpg"/>
          <p:cNvPicPr>
            <a:picLocks noChangeAspect="1" noChangeArrowheads="1"/>
          </p:cNvPicPr>
          <p:nvPr/>
        </p:nvPicPr>
        <p:blipFill>
          <a:blip r:embed="rId2" cstate="print"/>
          <a:srcRect/>
          <a:stretch>
            <a:fillRect/>
          </a:stretch>
        </p:blipFill>
        <p:spPr bwMode="auto">
          <a:xfrm>
            <a:off x="2209800" y="2392680"/>
            <a:ext cx="1019175" cy="1524001"/>
          </a:xfrm>
          <a:prstGeom prst="rect">
            <a:avLst/>
          </a:prstGeom>
          <a:noFill/>
        </p:spPr>
      </p:pic>
      <p:pic>
        <p:nvPicPr>
          <p:cNvPr id="9" name="Picture 8" descr="http://ts1.mm.bing.net/images/thumbnail.aspx?q=1438879127940&amp;id=73bc6f86c0b889118b260356984d66bc&amp;url=http%3a%2f%2fwww.kpud.org%2fwater%2fimg%2ffire-hydrant-open.jpg"/>
          <p:cNvPicPr>
            <a:picLocks noChangeAspect="1" noChangeArrowheads="1"/>
          </p:cNvPicPr>
          <p:nvPr/>
        </p:nvPicPr>
        <p:blipFill>
          <a:blip r:embed="rId3" cstate="print"/>
          <a:srcRect/>
          <a:stretch>
            <a:fillRect/>
          </a:stretch>
        </p:blipFill>
        <p:spPr bwMode="auto">
          <a:xfrm>
            <a:off x="4953000" y="2392680"/>
            <a:ext cx="1524000" cy="1524001"/>
          </a:xfrm>
          <a:prstGeom prst="rect">
            <a:avLst/>
          </a:prstGeom>
          <a:noFill/>
        </p:spPr>
      </p:pic>
      <p:cxnSp>
        <p:nvCxnSpPr>
          <p:cNvPr id="10" name="Straight Arrow Connector 9"/>
          <p:cNvCxnSpPr/>
          <p:nvPr/>
        </p:nvCxnSpPr>
        <p:spPr>
          <a:xfrm>
            <a:off x="3657600" y="3154680"/>
            <a:ext cx="10668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4003060"/>
            <a:ext cx="7239000" cy="523220"/>
          </a:xfrm>
          <a:prstGeom prst="rect">
            <a:avLst/>
          </a:prstGeom>
          <a:noFill/>
        </p:spPr>
        <p:txBody>
          <a:bodyPr wrap="square" rtlCol="0">
            <a:spAutoFit/>
          </a:bodyPr>
          <a:lstStyle/>
          <a:p>
            <a:pPr algn="ctr"/>
            <a:r>
              <a:rPr lang="en-US" sz="2800" dirty="0" smtClean="0"/>
              <a:t>Runoff = Water input - Infiltration</a:t>
            </a:r>
            <a:endParaRPr lang="en-US" sz="2800" dirty="0"/>
          </a:p>
        </p:txBody>
      </p:sp>
      <p:pic>
        <p:nvPicPr>
          <p:cNvPr id="59394" name="Picture 2"/>
          <p:cNvPicPr>
            <a:picLocks noChangeAspect="1" noChangeArrowheads="1"/>
          </p:cNvPicPr>
          <p:nvPr/>
        </p:nvPicPr>
        <p:blipFill>
          <a:blip r:embed="rId4" cstate="print"/>
          <a:srcRect/>
          <a:stretch>
            <a:fillRect/>
          </a:stretch>
        </p:blipFill>
        <p:spPr bwMode="auto">
          <a:xfrm>
            <a:off x="1828800" y="4800600"/>
            <a:ext cx="1676400" cy="1187450"/>
          </a:xfrm>
          <a:prstGeom prst="rect">
            <a:avLst/>
          </a:prstGeom>
          <a:noFill/>
          <a:ln w="9525">
            <a:noFill/>
            <a:miter lim="800000"/>
            <a:headEnd/>
            <a:tailEnd/>
          </a:ln>
        </p:spPr>
      </p:pic>
      <p:pic>
        <p:nvPicPr>
          <p:cNvPr id="59396" name="Picture 4"/>
          <p:cNvPicPr>
            <a:picLocks noChangeAspect="1" noChangeArrowheads="1"/>
          </p:cNvPicPr>
          <p:nvPr/>
        </p:nvPicPr>
        <p:blipFill>
          <a:blip r:embed="rId5" cstate="print"/>
          <a:srcRect/>
          <a:stretch>
            <a:fillRect/>
          </a:stretch>
        </p:blipFill>
        <p:spPr bwMode="auto">
          <a:xfrm>
            <a:off x="4876800" y="4800600"/>
            <a:ext cx="2057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C:\Documents and Settings\kfranz\My Documents\Research\Manuscripts\ConradClimate\High flow days.jpg"/>
          <p:cNvPicPr>
            <a:picLocks noChangeAspect="1" noChangeArrowheads="1"/>
          </p:cNvPicPr>
          <p:nvPr/>
        </p:nvPicPr>
        <p:blipFill>
          <a:blip r:embed="rId2" cstate="print"/>
          <a:srcRect l="10084" r="49591" b="52900"/>
          <a:stretch>
            <a:fillRect/>
          </a:stretch>
        </p:blipFill>
        <p:spPr bwMode="auto">
          <a:xfrm>
            <a:off x="685800" y="1219200"/>
            <a:ext cx="3001721" cy="2895600"/>
          </a:xfrm>
          <a:prstGeom prst="rect">
            <a:avLst/>
          </a:prstGeom>
          <a:noFill/>
        </p:spPr>
      </p:pic>
      <p:pic>
        <p:nvPicPr>
          <p:cNvPr id="9" name="Picture 1" descr="C:\Documents and Settings\kfranz\My Documents\Research\Manuscripts\ConradClimate\High flow days.jpg"/>
          <p:cNvPicPr>
            <a:picLocks noChangeAspect="1" noChangeArrowheads="1"/>
          </p:cNvPicPr>
          <p:nvPr/>
        </p:nvPicPr>
        <p:blipFill>
          <a:blip r:embed="rId2" cstate="print"/>
          <a:srcRect l="9003" t="53626" r="49591"/>
          <a:stretch>
            <a:fillRect/>
          </a:stretch>
        </p:blipFill>
        <p:spPr bwMode="auto">
          <a:xfrm>
            <a:off x="609600" y="4038600"/>
            <a:ext cx="3048000" cy="2819400"/>
          </a:xfrm>
          <a:prstGeom prst="rect">
            <a:avLst/>
          </a:prstGeom>
          <a:noFill/>
        </p:spPr>
      </p:pic>
      <p:sp>
        <p:nvSpPr>
          <p:cNvPr id="2" name="Title 1"/>
          <p:cNvSpPr>
            <a:spLocks noGrp="1"/>
          </p:cNvSpPr>
          <p:nvPr>
            <p:ph type="title"/>
          </p:nvPr>
        </p:nvSpPr>
        <p:spPr>
          <a:xfrm>
            <a:off x="457200" y="533400"/>
            <a:ext cx="8229600" cy="591312"/>
          </a:xfrm>
        </p:spPr>
        <p:txBody>
          <a:bodyPr>
            <a:noAutofit/>
          </a:bodyPr>
          <a:lstStyle/>
          <a:p>
            <a:r>
              <a:rPr lang="en-US" sz="4000" dirty="0" smtClean="0"/>
              <a:t>Trends in </a:t>
            </a:r>
            <a:r>
              <a:rPr lang="en-US" sz="4000" dirty="0" smtClean="0"/>
              <a:t>Iowa Runoff (Streamflow)</a:t>
            </a:r>
            <a:endParaRPr lang="en-US" sz="4000" dirty="0"/>
          </a:p>
        </p:txBody>
      </p:sp>
      <p:sp>
        <p:nvSpPr>
          <p:cNvPr id="5" name="TextBox 4"/>
          <p:cNvSpPr txBox="1"/>
          <p:nvPr/>
        </p:nvSpPr>
        <p:spPr>
          <a:xfrm>
            <a:off x="4343400" y="1600200"/>
            <a:ext cx="3886200" cy="4154984"/>
          </a:xfrm>
          <a:prstGeom prst="rect">
            <a:avLst/>
          </a:prstGeom>
          <a:noFill/>
        </p:spPr>
        <p:txBody>
          <a:bodyPr wrap="square" rtlCol="0">
            <a:spAutoFit/>
          </a:bodyPr>
          <a:lstStyle/>
          <a:p>
            <a:r>
              <a:rPr lang="en-US" sz="2400" dirty="0" smtClean="0"/>
              <a:t>Of 10 watersheds studied: </a:t>
            </a:r>
          </a:p>
          <a:p>
            <a:endParaRPr lang="en-US" sz="2400" dirty="0" smtClean="0"/>
          </a:p>
          <a:p>
            <a:pPr>
              <a:buFont typeface="Arial" pitchFamily="34" charset="0"/>
              <a:buChar char="•"/>
            </a:pPr>
            <a:r>
              <a:rPr lang="en-US" sz="2400" dirty="0" smtClean="0"/>
              <a:t>8 </a:t>
            </a:r>
            <a:r>
              <a:rPr lang="en-US" sz="2400" dirty="0" smtClean="0"/>
              <a:t>had increasing </a:t>
            </a:r>
            <a:r>
              <a:rPr lang="en-US" sz="2400" dirty="0" smtClean="0"/>
              <a:t>average </a:t>
            </a:r>
            <a:r>
              <a:rPr lang="en-US" sz="2400" dirty="0" smtClean="0"/>
              <a:t>daily </a:t>
            </a:r>
            <a:r>
              <a:rPr lang="en-US" sz="2400" dirty="0" smtClean="0"/>
              <a:t>streamflow (50% increase)</a:t>
            </a:r>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9 had increasing number of high flow days </a:t>
            </a:r>
          </a:p>
          <a:p>
            <a:pPr>
              <a:buFont typeface="Arial" pitchFamily="34" charset="0"/>
              <a:buChar char="•"/>
            </a:pPr>
            <a:endParaRPr lang="en-US" sz="2400" dirty="0" smtClean="0"/>
          </a:p>
          <a:p>
            <a:pPr>
              <a:buFont typeface="Arial" pitchFamily="34" charset="0"/>
              <a:buChar char="•"/>
            </a:pPr>
            <a:r>
              <a:rPr lang="en-US" sz="2400" dirty="0" smtClean="0"/>
              <a:t>3 had increasing number of extreme flow days</a:t>
            </a:r>
            <a:endParaRPr lang="en-US" sz="2400" dirty="0"/>
          </a:p>
        </p:txBody>
      </p:sp>
      <p:sp>
        <p:nvSpPr>
          <p:cNvPr id="6" name="TextBox 5"/>
          <p:cNvSpPr txBox="1"/>
          <p:nvPr/>
        </p:nvSpPr>
        <p:spPr>
          <a:xfrm>
            <a:off x="7391400" y="6477000"/>
            <a:ext cx="1828800" cy="338554"/>
          </a:xfrm>
          <a:prstGeom prst="rect">
            <a:avLst/>
          </a:prstGeom>
          <a:noFill/>
        </p:spPr>
        <p:txBody>
          <a:bodyPr wrap="square" rtlCol="0">
            <a:spAutoFit/>
          </a:bodyPr>
          <a:lstStyle/>
          <a:p>
            <a:r>
              <a:rPr lang="en-US" sz="1600" dirty="0" smtClean="0"/>
              <a:t>Conrad, 2010</a:t>
            </a:r>
            <a:endParaRPr lang="en-US" sz="1600" dirty="0"/>
          </a:p>
        </p:txBody>
      </p:sp>
      <p:sp>
        <p:nvSpPr>
          <p:cNvPr id="7" name="TextBox 6"/>
          <p:cNvSpPr txBox="1"/>
          <p:nvPr/>
        </p:nvSpPr>
        <p:spPr>
          <a:xfrm>
            <a:off x="990600" y="6477000"/>
            <a:ext cx="3352800" cy="338554"/>
          </a:xfrm>
          <a:prstGeom prst="rect">
            <a:avLst/>
          </a:prstGeom>
          <a:noFill/>
        </p:spPr>
        <p:txBody>
          <a:bodyPr wrap="square" rtlCol="0">
            <a:spAutoFit/>
          </a:bodyPr>
          <a:lstStyle/>
          <a:p>
            <a:r>
              <a:rPr lang="en-US" sz="1600" dirty="0" smtClean="0"/>
              <a:t>(10-year running averages)</a:t>
            </a:r>
            <a:endParaRPr lang="en-US" sz="1600" dirty="0"/>
          </a:p>
        </p:txBody>
      </p:sp>
      <p:sp>
        <p:nvSpPr>
          <p:cNvPr id="8" name="TextBox 7"/>
          <p:cNvSpPr txBox="1"/>
          <p:nvPr/>
        </p:nvSpPr>
        <p:spPr>
          <a:xfrm>
            <a:off x="457200" y="1143000"/>
            <a:ext cx="3657600" cy="369332"/>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smtClean="0"/>
              <a:t>Number of high flow days per year</a:t>
            </a:r>
            <a:endParaRPr lang="en-US" dirty="0"/>
          </a:p>
        </p:txBody>
      </p:sp>
      <p:grpSp>
        <p:nvGrpSpPr>
          <p:cNvPr id="10" name="Group 9"/>
          <p:cNvGrpSpPr/>
          <p:nvPr/>
        </p:nvGrpSpPr>
        <p:grpSpPr>
          <a:xfrm>
            <a:off x="685800" y="6248400"/>
            <a:ext cx="2743200" cy="215444"/>
            <a:chOff x="685800" y="3933825"/>
            <a:chExt cx="2743200" cy="215444"/>
          </a:xfrm>
        </p:grpSpPr>
        <p:sp>
          <p:nvSpPr>
            <p:cNvPr id="11" name="TextBox 10"/>
            <p:cNvSpPr txBox="1"/>
            <p:nvPr/>
          </p:nvSpPr>
          <p:spPr>
            <a:xfrm>
              <a:off x="685800" y="3933825"/>
              <a:ext cx="2743200" cy="215444"/>
            </a:xfrm>
            <a:prstGeom prst="rect">
              <a:avLst/>
            </a:prstGeom>
            <a:solidFill>
              <a:schemeClr val="bg1"/>
            </a:solidFill>
          </p:spPr>
          <p:txBody>
            <a:bodyPr wrap="square" lIns="91440" tIns="0" bIns="0" rtlCol="0">
              <a:spAutoFit/>
            </a:bodyPr>
            <a:lstStyle/>
            <a:p>
              <a:r>
                <a:rPr lang="en-US" sz="1400" b="1" dirty="0" smtClean="0"/>
                <a:t>1950                                          </a:t>
              </a:r>
              <a:r>
                <a:rPr lang="en-US" sz="1400" b="1" dirty="0" smtClean="0"/>
                <a:t>2000</a:t>
              </a:r>
              <a:endParaRPr lang="en-US" sz="1400" b="1" dirty="0"/>
            </a:p>
          </p:txBody>
        </p:sp>
        <p:cxnSp>
          <p:nvCxnSpPr>
            <p:cNvPr id="12" name="Straight Arrow Connector 11"/>
            <p:cNvCxnSpPr/>
            <p:nvPr/>
          </p:nvCxnSpPr>
          <p:spPr>
            <a:xfrm>
              <a:off x="1219200" y="4038600"/>
              <a:ext cx="1600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762000" y="3810000"/>
            <a:ext cx="2743200" cy="215444"/>
            <a:chOff x="685800" y="3933825"/>
            <a:chExt cx="2743200" cy="215444"/>
          </a:xfrm>
        </p:grpSpPr>
        <p:sp>
          <p:nvSpPr>
            <p:cNvPr id="14" name="TextBox 13"/>
            <p:cNvSpPr txBox="1"/>
            <p:nvPr/>
          </p:nvSpPr>
          <p:spPr>
            <a:xfrm>
              <a:off x="685800" y="3933825"/>
              <a:ext cx="2743200" cy="215444"/>
            </a:xfrm>
            <a:prstGeom prst="rect">
              <a:avLst/>
            </a:prstGeom>
            <a:solidFill>
              <a:schemeClr val="bg1"/>
            </a:solidFill>
          </p:spPr>
          <p:txBody>
            <a:bodyPr wrap="square" lIns="91440" tIns="0" bIns="0" rtlCol="0">
              <a:spAutoFit/>
            </a:bodyPr>
            <a:lstStyle/>
            <a:p>
              <a:r>
                <a:rPr lang="en-US" sz="1400" b="1" dirty="0" smtClean="0"/>
                <a:t>1950                                          </a:t>
              </a:r>
              <a:r>
                <a:rPr lang="en-US" sz="1400" b="1" dirty="0" smtClean="0"/>
                <a:t>2000</a:t>
              </a:r>
              <a:endParaRPr lang="en-US" sz="1400" b="1" dirty="0"/>
            </a:p>
          </p:txBody>
        </p:sp>
        <p:cxnSp>
          <p:nvCxnSpPr>
            <p:cNvPr id="15" name="Straight Arrow Connector 14"/>
            <p:cNvCxnSpPr/>
            <p:nvPr/>
          </p:nvCxnSpPr>
          <p:spPr>
            <a:xfrm>
              <a:off x="1219200" y="4038600"/>
              <a:ext cx="1600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4000" dirty="0" smtClean="0">
                <a:solidFill>
                  <a:schemeClr val="tx1"/>
                </a:solidFill>
              </a:rPr>
              <a:t>Modeling Watersheds</a:t>
            </a:r>
            <a:endParaRPr lang="en-US" sz="4000" dirty="0">
              <a:solidFill>
                <a:schemeClr val="tx1"/>
              </a:solidFill>
            </a:endParaRPr>
          </a:p>
        </p:txBody>
      </p:sp>
      <p:pic>
        <p:nvPicPr>
          <p:cNvPr id="7" name="Picture 6" descr="Mean RO - all calibs, no floods.jpg"/>
          <p:cNvPicPr>
            <a:picLocks noChangeAspect="1"/>
          </p:cNvPicPr>
          <p:nvPr/>
        </p:nvPicPr>
        <p:blipFill>
          <a:blip r:embed="rId3" cstate="print"/>
          <a:srcRect l="39597" t="91855" r="40000"/>
          <a:stretch>
            <a:fillRect/>
          </a:stretch>
        </p:blipFill>
        <p:spPr>
          <a:xfrm>
            <a:off x="2895600" y="1447800"/>
            <a:ext cx="1304911" cy="768903"/>
          </a:xfrm>
          <a:prstGeom prst="rect">
            <a:avLst/>
          </a:prstGeom>
        </p:spPr>
      </p:pic>
      <p:sp>
        <p:nvSpPr>
          <p:cNvPr id="8" name="TextBox 7"/>
          <p:cNvSpPr txBox="1"/>
          <p:nvPr/>
        </p:nvSpPr>
        <p:spPr>
          <a:xfrm>
            <a:off x="0" y="914400"/>
            <a:ext cx="4800600" cy="369332"/>
          </a:xfrm>
          <a:prstGeom prst="rect">
            <a:avLst/>
          </a:prstGeom>
          <a:noFill/>
        </p:spPr>
        <p:txBody>
          <a:bodyPr wrap="square" rtlCol="0">
            <a:spAutoFit/>
          </a:bodyPr>
          <a:lstStyle/>
          <a:p>
            <a:pPr algn="ctr"/>
            <a:r>
              <a:rPr lang="en-US" dirty="0" smtClean="0"/>
              <a:t>10 year running average mean </a:t>
            </a:r>
            <a:r>
              <a:rPr lang="en-US" dirty="0" smtClean="0"/>
              <a:t>daily </a:t>
            </a:r>
            <a:r>
              <a:rPr lang="en-US" dirty="0" smtClean="0"/>
              <a:t>discharge</a:t>
            </a:r>
            <a:endParaRPr lang="en-US" dirty="0"/>
          </a:p>
        </p:txBody>
      </p:sp>
      <p:sp>
        <p:nvSpPr>
          <p:cNvPr id="9" name="TextBox 8"/>
          <p:cNvSpPr txBox="1"/>
          <p:nvPr/>
        </p:nvSpPr>
        <p:spPr>
          <a:xfrm>
            <a:off x="4267200" y="2590800"/>
            <a:ext cx="4648200" cy="2677656"/>
          </a:xfrm>
          <a:prstGeom prst="rect">
            <a:avLst/>
          </a:prstGeom>
          <a:noFill/>
        </p:spPr>
        <p:txBody>
          <a:bodyPr wrap="square" rtlCol="0">
            <a:spAutoFit/>
          </a:bodyPr>
          <a:lstStyle/>
          <a:p>
            <a:pPr>
              <a:buFont typeface="Arial" pitchFamily="34" charset="0"/>
              <a:buChar char="•"/>
            </a:pPr>
            <a:r>
              <a:rPr lang="en-US" sz="2400" dirty="0" smtClean="0">
                <a:solidFill>
                  <a:schemeClr val="bg1"/>
                </a:solidFill>
              </a:rPr>
              <a:t> Model results from the 3 calibrations were plotted with the observed</a:t>
            </a:r>
          </a:p>
          <a:p>
            <a:pPr>
              <a:buFont typeface="Arial" pitchFamily="34" charset="0"/>
              <a:buChar char="•"/>
            </a:pPr>
            <a:endParaRPr lang="en-US" sz="2400" dirty="0" smtClean="0">
              <a:solidFill>
                <a:schemeClr val="bg1"/>
              </a:solidFill>
            </a:endParaRPr>
          </a:p>
          <a:p>
            <a:pPr>
              <a:buFont typeface="Arial" pitchFamily="34" charset="0"/>
              <a:buChar char="•"/>
            </a:pPr>
            <a:r>
              <a:rPr lang="en-US" sz="2400" dirty="0" smtClean="0">
                <a:solidFill>
                  <a:schemeClr val="bg1"/>
                </a:solidFill>
              </a:rPr>
              <a:t> We would expect each simulation to match best with the period it was calibrated to</a:t>
            </a:r>
          </a:p>
        </p:txBody>
      </p:sp>
      <p:sp>
        <p:nvSpPr>
          <p:cNvPr id="13" name="Rectangle 12"/>
          <p:cNvSpPr/>
          <p:nvPr/>
        </p:nvSpPr>
        <p:spPr>
          <a:xfrm>
            <a:off x="152400" y="1447800"/>
            <a:ext cx="2590800" cy="5094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Mean RO - all calibs, no floods.jpg"/>
          <p:cNvPicPr>
            <a:picLocks noChangeAspect="1"/>
          </p:cNvPicPr>
          <p:nvPr/>
        </p:nvPicPr>
        <p:blipFill>
          <a:blip r:embed="rId3" cstate="print"/>
          <a:srcRect l="8000" t="6323" r="49334" b="79854"/>
          <a:stretch>
            <a:fillRect/>
          </a:stretch>
        </p:blipFill>
        <p:spPr>
          <a:xfrm>
            <a:off x="226343" y="1281752"/>
            <a:ext cx="2745458" cy="1219200"/>
          </a:xfrm>
          <a:prstGeom prst="rect">
            <a:avLst/>
          </a:prstGeom>
        </p:spPr>
      </p:pic>
      <p:cxnSp>
        <p:nvCxnSpPr>
          <p:cNvPr id="19" name="Straight Arrow Connector 18"/>
          <p:cNvCxnSpPr/>
          <p:nvPr/>
        </p:nvCxnSpPr>
        <p:spPr>
          <a:xfrm rot="10800000">
            <a:off x="2286000" y="3686148"/>
            <a:ext cx="381000" cy="1238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209800" y="4800600"/>
            <a:ext cx="3810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05200" y="3048000"/>
            <a:ext cx="4953000" cy="2308324"/>
          </a:xfrm>
          <a:prstGeom prst="rect">
            <a:avLst/>
          </a:prstGeom>
          <a:noFill/>
        </p:spPr>
        <p:txBody>
          <a:bodyPr wrap="square" rtlCol="0">
            <a:spAutoFit/>
          </a:bodyPr>
          <a:lstStyle/>
          <a:p>
            <a:pPr>
              <a:buFont typeface="Arial" charset="0"/>
              <a:buChar char="•"/>
            </a:pPr>
            <a:r>
              <a:rPr lang="en-US" sz="2400" dirty="0" smtClean="0">
                <a:latin typeface="Calibri" pitchFamily="34" charset="0"/>
              </a:rPr>
              <a:t> </a:t>
            </a:r>
            <a:r>
              <a:rPr lang="en-US" sz="2400" dirty="0" smtClean="0">
                <a:latin typeface="Calibri" pitchFamily="34" charset="0"/>
              </a:rPr>
              <a:t>I</a:t>
            </a:r>
            <a:r>
              <a:rPr lang="en-US" sz="2400" dirty="0" smtClean="0">
                <a:latin typeface="Calibri" pitchFamily="34" charset="0"/>
              </a:rPr>
              <a:t>ncreasing </a:t>
            </a:r>
            <a:r>
              <a:rPr lang="en-US" sz="2400" dirty="0" smtClean="0">
                <a:latin typeface="Calibri" pitchFamily="34" charset="0"/>
              </a:rPr>
              <a:t>streamflow in response to </a:t>
            </a:r>
            <a:r>
              <a:rPr lang="en-US" sz="2400" dirty="0" smtClean="0">
                <a:latin typeface="Calibri" pitchFamily="34" charset="0"/>
              </a:rPr>
              <a:t>climate for all scenarios</a:t>
            </a:r>
            <a:endParaRPr lang="en-US" sz="2400" dirty="0" smtClean="0">
              <a:latin typeface="Calibri" pitchFamily="34" charset="0"/>
            </a:endParaRPr>
          </a:p>
          <a:p>
            <a:pPr lvl="1">
              <a:buFontTx/>
              <a:buChar char="-"/>
            </a:pPr>
            <a:endParaRPr lang="en-US" sz="2400" dirty="0" smtClean="0">
              <a:latin typeface="Calibri" pitchFamily="34" charset="0"/>
            </a:endParaRPr>
          </a:p>
          <a:p>
            <a:pPr>
              <a:buFont typeface="Arial" charset="0"/>
              <a:buChar char="•"/>
            </a:pPr>
            <a:r>
              <a:rPr lang="en-US" sz="2400" dirty="0" smtClean="0">
                <a:latin typeface="Calibri" pitchFamily="34" charset="0"/>
              </a:rPr>
              <a:t>But none follow observed perfectly</a:t>
            </a:r>
          </a:p>
          <a:p>
            <a:pPr lvl="1">
              <a:buFont typeface="Arial" charset="0"/>
              <a:buChar char="•"/>
            </a:pPr>
            <a:r>
              <a:rPr lang="en-US" sz="2400" dirty="0" smtClean="0">
                <a:latin typeface="Calibri" pitchFamily="34" charset="0"/>
              </a:rPr>
              <a:t>We are not considering land use change over time</a:t>
            </a:r>
            <a:endParaRPr lang="en-US" sz="2400" dirty="0" smtClean="0">
              <a:latin typeface="Calibri" pitchFamily="34" charset="0"/>
            </a:endParaRPr>
          </a:p>
        </p:txBody>
      </p:sp>
      <p:sp>
        <p:nvSpPr>
          <p:cNvPr id="18" name="Right Brace 17"/>
          <p:cNvSpPr/>
          <p:nvPr/>
        </p:nvSpPr>
        <p:spPr>
          <a:xfrm>
            <a:off x="4343400" y="1578114"/>
            <a:ext cx="2286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4724400" y="1501914"/>
            <a:ext cx="3048000" cy="707886"/>
          </a:xfrm>
          <a:prstGeom prst="rect">
            <a:avLst/>
          </a:prstGeom>
          <a:noFill/>
        </p:spPr>
        <p:txBody>
          <a:bodyPr wrap="square" rtlCol="0">
            <a:spAutoFit/>
          </a:bodyPr>
          <a:lstStyle/>
          <a:p>
            <a:r>
              <a:rPr lang="en-US" sz="2000" dirty="0" smtClean="0"/>
              <a:t>“tune” the model to different time periods</a:t>
            </a:r>
            <a:endParaRPr lang="en-US" sz="2000" dirty="0"/>
          </a:p>
        </p:txBody>
      </p:sp>
      <p:pic>
        <p:nvPicPr>
          <p:cNvPr id="14" name="Picture 13" descr="Mean RO - all calibs, no floods.jpg"/>
          <p:cNvPicPr>
            <a:picLocks noChangeAspect="1"/>
          </p:cNvPicPr>
          <p:nvPr/>
        </p:nvPicPr>
        <p:blipFill>
          <a:blip r:embed="rId3" cstate="print"/>
          <a:srcRect l="52000" t="6153" r="6667" b="79563"/>
          <a:stretch>
            <a:fillRect/>
          </a:stretch>
        </p:blipFill>
        <p:spPr>
          <a:xfrm>
            <a:off x="228600" y="2514600"/>
            <a:ext cx="2658534" cy="1295400"/>
          </a:xfrm>
          <a:prstGeom prst="rect">
            <a:avLst/>
          </a:prstGeom>
        </p:spPr>
      </p:pic>
      <p:pic>
        <p:nvPicPr>
          <p:cNvPr id="16" name="Picture 15" descr="Mean RO - all calibs, no floods.jpg"/>
          <p:cNvPicPr>
            <a:picLocks noChangeAspect="1"/>
          </p:cNvPicPr>
          <p:nvPr/>
        </p:nvPicPr>
        <p:blipFill>
          <a:blip r:embed="rId3" cstate="print"/>
          <a:srcRect l="52000" t="23692" r="5333" b="62006"/>
          <a:stretch>
            <a:fillRect/>
          </a:stretch>
        </p:blipFill>
        <p:spPr>
          <a:xfrm>
            <a:off x="228601" y="3810000"/>
            <a:ext cx="2743199" cy="1295400"/>
          </a:xfrm>
          <a:prstGeom prst="rect">
            <a:avLst/>
          </a:prstGeom>
        </p:spPr>
      </p:pic>
      <p:pic>
        <p:nvPicPr>
          <p:cNvPr id="17" name="Picture 16" descr="Mean RO - all calibs, no floods.jpg"/>
          <p:cNvPicPr>
            <a:picLocks noChangeAspect="1"/>
          </p:cNvPicPr>
          <p:nvPr/>
        </p:nvPicPr>
        <p:blipFill>
          <a:blip r:embed="rId3" cstate="print"/>
          <a:srcRect l="9333" t="41101" r="49293" b="42597"/>
          <a:stretch>
            <a:fillRect/>
          </a:stretch>
        </p:blipFill>
        <p:spPr>
          <a:xfrm>
            <a:off x="304801" y="5056496"/>
            <a:ext cx="2666999" cy="1504310"/>
          </a:xfrm>
          <a:prstGeom prst="rect">
            <a:avLst/>
          </a:prstGeom>
        </p:spPr>
      </p:pic>
      <p:sp>
        <p:nvSpPr>
          <p:cNvPr id="22" name="TextBox 21"/>
          <p:cNvSpPr txBox="1"/>
          <p:nvPr/>
        </p:nvSpPr>
        <p:spPr>
          <a:xfrm>
            <a:off x="7391400" y="6477000"/>
            <a:ext cx="1828800" cy="338554"/>
          </a:xfrm>
          <a:prstGeom prst="rect">
            <a:avLst/>
          </a:prstGeom>
          <a:noFill/>
        </p:spPr>
        <p:txBody>
          <a:bodyPr wrap="square" rtlCol="0">
            <a:spAutoFit/>
          </a:bodyPr>
          <a:lstStyle/>
          <a:p>
            <a:r>
              <a:rPr lang="en-US" sz="1600" dirty="0" smtClean="0"/>
              <a:t>Conrad, 2010</a:t>
            </a:r>
            <a:endParaRPr lang="en-US" sz="1600" dirty="0"/>
          </a:p>
        </p:txBody>
      </p:sp>
      <p:grpSp>
        <p:nvGrpSpPr>
          <p:cNvPr id="27" name="Group 26"/>
          <p:cNvGrpSpPr/>
          <p:nvPr/>
        </p:nvGrpSpPr>
        <p:grpSpPr>
          <a:xfrm>
            <a:off x="304800" y="6324600"/>
            <a:ext cx="2743200" cy="215444"/>
            <a:chOff x="685800" y="3933825"/>
            <a:chExt cx="2743200" cy="215444"/>
          </a:xfrm>
        </p:grpSpPr>
        <p:sp>
          <p:nvSpPr>
            <p:cNvPr id="28" name="TextBox 27"/>
            <p:cNvSpPr txBox="1"/>
            <p:nvPr/>
          </p:nvSpPr>
          <p:spPr>
            <a:xfrm>
              <a:off x="685800" y="3933825"/>
              <a:ext cx="2743200" cy="215444"/>
            </a:xfrm>
            <a:prstGeom prst="rect">
              <a:avLst/>
            </a:prstGeom>
            <a:solidFill>
              <a:schemeClr val="bg1"/>
            </a:solidFill>
          </p:spPr>
          <p:txBody>
            <a:bodyPr wrap="square" lIns="91440" tIns="0" bIns="0" rtlCol="0">
              <a:spAutoFit/>
            </a:bodyPr>
            <a:lstStyle/>
            <a:p>
              <a:r>
                <a:rPr lang="en-US" sz="1400" b="1" dirty="0" smtClean="0"/>
                <a:t>1950                                        2000</a:t>
              </a:r>
              <a:endParaRPr lang="en-US" sz="1400" b="1" dirty="0"/>
            </a:p>
          </p:txBody>
        </p:sp>
        <p:cxnSp>
          <p:nvCxnSpPr>
            <p:cNvPr id="29" name="Straight Arrow Connector 28"/>
            <p:cNvCxnSpPr/>
            <p:nvPr/>
          </p:nvCxnSpPr>
          <p:spPr>
            <a:xfrm>
              <a:off x="1191904" y="4038600"/>
              <a:ext cx="1600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143000"/>
          </a:xfrm>
        </p:spPr>
        <p:txBody>
          <a:bodyPr/>
          <a:lstStyle/>
          <a:p>
            <a:r>
              <a:rPr lang="en-US" sz="4000" smtClean="0"/>
              <a:t>Impacts of Land Use on Infiltration</a:t>
            </a:r>
          </a:p>
        </p:txBody>
      </p:sp>
      <p:pic>
        <p:nvPicPr>
          <p:cNvPr id="65539" name="Picture 2"/>
          <p:cNvPicPr>
            <a:picLocks noChangeAspect="1" noChangeArrowheads="1"/>
          </p:cNvPicPr>
          <p:nvPr/>
        </p:nvPicPr>
        <p:blipFill>
          <a:blip r:embed="rId3" cstate="print"/>
          <a:srcRect/>
          <a:stretch>
            <a:fillRect/>
          </a:stretch>
        </p:blipFill>
        <p:spPr bwMode="auto">
          <a:xfrm>
            <a:off x="990600" y="1066800"/>
            <a:ext cx="7372350" cy="5100638"/>
          </a:xfrm>
          <a:prstGeom prst="rect">
            <a:avLst/>
          </a:prstGeom>
          <a:noFill/>
          <a:ln w="9525">
            <a:noFill/>
            <a:miter lim="800000"/>
            <a:headEnd/>
            <a:tailEnd/>
          </a:ln>
        </p:spPr>
      </p:pic>
      <p:sp>
        <p:nvSpPr>
          <p:cNvPr id="65540" name="TextBox 4"/>
          <p:cNvSpPr txBox="1">
            <a:spLocks noChangeArrowheads="1"/>
          </p:cNvSpPr>
          <p:nvPr/>
        </p:nvSpPr>
        <p:spPr bwMode="auto">
          <a:xfrm>
            <a:off x="5410200" y="6324600"/>
            <a:ext cx="3044825" cy="369888"/>
          </a:xfrm>
          <a:prstGeom prst="rect">
            <a:avLst/>
          </a:prstGeom>
          <a:noFill/>
          <a:ln w="9525">
            <a:noFill/>
            <a:miter lim="800000"/>
            <a:headEnd/>
            <a:tailEnd/>
          </a:ln>
        </p:spPr>
        <p:txBody>
          <a:bodyPr wrap="none">
            <a:spAutoFit/>
          </a:bodyPr>
          <a:lstStyle/>
          <a:p>
            <a:r>
              <a:rPr lang="en-US">
                <a:solidFill>
                  <a:schemeClr val="bg1"/>
                </a:solidFill>
              </a:rPr>
              <a:t>Source: Bharati et. al., 2002</a:t>
            </a:r>
          </a:p>
        </p:txBody>
      </p:sp>
      <p:sp>
        <p:nvSpPr>
          <p:cNvPr id="5" name="Rectangle 4"/>
          <p:cNvSpPr/>
          <p:nvPr/>
        </p:nvSpPr>
        <p:spPr>
          <a:xfrm>
            <a:off x="6019800" y="6324600"/>
            <a:ext cx="2873607" cy="369332"/>
          </a:xfrm>
          <a:prstGeom prst="rect">
            <a:avLst/>
          </a:prstGeom>
        </p:spPr>
        <p:txBody>
          <a:bodyPr wrap="none">
            <a:spAutoFit/>
          </a:bodyPr>
          <a:lstStyle/>
          <a:p>
            <a:r>
              <a:rPr lang="en-US" dirty="0" smtClean="0"/>
              <a:t>Source: </a:t>
            </a:r>
            <a:r>
              <a:rPr lang="en-US" dirty="0" err="1" smtClean="0"/>
              <a:t>Bharati</a:t>
            </a:r>
            <a:r>
              <a:rPr lang="en-US" dirty="0" smtClean="0"/>
              <a:t> et. al., 2002</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rends in Iowa Water Run-off &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For a Given Water Application Rate -  Runoff Caused By&amp;quot;&quot;/&gt;&lt;property id=&quot;20307&quot; value=&quot;258&quot;/&gt;&lt;/object&gt;&lt;object type=&quot;3&quot; unique_id=&quot;10007&quot;&gt;&lt;property id=&quot;20148&quot; value=&quot;5&quot;/&gt;&lt;property id=&quot;20300&quot; value=&quot;Slide 4 - &amp;quot;For a Given Sponge Condition – Runoff Caused by&amp;quot;&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 - &amp;quot;Infiltration&amp;quot;&quot;/&gt;&lt;property id=&quot;20307&quot; value=&quot;266&quot;/&gt;&lt;/object&gt;&lt;object type=&quot;3&quot; unique_id=&quot;10010&quot;&gt;&lt;property id=&quot;20148&quot; value=&quot;5&quot;/&gt;&lt;property id=&quot;20300&quot; value=&quot;Slide 7 - &amp;quot;Impacts of Land Use on Infiltration&amp;quot;&quot;/&gt;&lt;property id=&quot;20307&quot; value=&quot;262&quot;/&gt;&lt;/object&gt;&lt;object type=&quot;3&quot; unique_id=&quot;10011&quot;&gt;&lt;property id=&quot;20148&quot; value=&quot;5&quot;/&gt;&lt;property id=&quot;20300&quot; value=&quot;Slide 8 - &amp;quot;Landuse Example Pochohantas Co. Watershed&amp;quot;&quot;/&gt;&lt;property id=&quot;20307&quot; value=&quot;263&quot;/&gt;&lt;/object&gt;&lt;object type=&quot;3&quot; unique_id=&quot;10012&quot;&gt;&lt;property id=&quot;20148&quot; value=&quot;5&quot;/&gt;&lt;property id=&quot;20300&quot; value=&quot;Slide 10 - &amp;quot;Land Cover Trends&amp;amp;#x09;&amp;quot;&quot;/&gt;&lt;property id=&quot;20307&quot; value=&quot;265&quot;/&gt;&lt;/object&gt;&lt;object type=&quot;3&quot; unique_id=&quot;10013&quot;&gt;&lt;property id=&quot;20148&quot; value=&quot;5&quot;/&gt;&lt;property id=&quot;20300&quot; value=&quot;Slide 14&quot;/&gt;&lt;property id=&quot;20307&quot; value=&quot;264&quot;/&gt;&lt;/object&gt;&lt;object type=&quot;3&quot; unique_id=&quot;10014&quot;&gt;&lt;property id=&quot;20148&quot; value=&quot;5&quot;/&gt;&lt;property id=&quot;20300&quot; value=&quot;Slide 16 - &amp;quot;Cedar River Peak Flow Rates&amp;quot;&quot;/&gt;&lt;property id=&quot;20307&quot; value=&quot;270&quot;/&gt;&lt;/object&gt;&lt;object type=&quot;3&quot; unique_id=&quot;10015&quot;&gt;&lt;property id=&quot;20148&quot; value=&quot;5&quot;/&gt;&lt;property id=&quot;20300&quot; value=&quot;Slide 12 - &amp;quot;Tile Drainage&amp;quot;&quot;/&gt;&lt;property id=&quot;20307&quot; value=&quot;268&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9 - &amp;quot;Concluding Comments&amp;quot;&quot;/&gt;&lt;property id=&quot;20307&quot; value=&quot;267&quot;/&gt;&lt;/object&gt;&lt;object type=&quot;3&quot; unique_id=&quot;10130&quot;&gt;&lt;property id=&quot;20148&quot; value=&quot;5&quot;/&gt;&lt;property id=&quot;20300&quot; value=&quot;Slide 17 - &amp;quot;Iowa River Peak Flow Rates&amp;quot;&quot;/&gt;&lt;property id=&quot;20307&quot; value=&quot;271&quot;/&gt;&lt;/object&gt;&lt;object type=&quot;3&quot; unique_id=&quot;10216&quot;&gt;&lt;property id=&quot;20148&quot; value=&quot;5&quot;/&gt;&lt;property id=&quot;20300&quot; value=&quot;Slide 9 - &amp;quot;Changes in Iowa Farmland&amp;quot;&quot;/&gt;&lt;property id=&quot;20307&quot; value=&quot;273&quot;/&gt;&lt;/object&gt;&lt;object type=&quot;3&quot; unique_id=&quot;10217&quot;&gt;&lt;property id=&quot;20148&quot; value=&quot;5&quot;/&gt;&lt;property id=&quot;20300&quot; value=&quot;Slide 11&quot;/&gt;&lt;property id=&quot;20307&quot; value=&quot;274&quot;/&gt;&lt;/object&gt;&lt;object type=&quot;3&quot; unique_id=&quot;10218&quot;&gt;&lt;property id=&quot;20148&quot; value=&quot;5&quot;/&gt;&lt;property id=&quot;20300&quot; value=&quot;Slide 18 - &amp;quot;Iowa River Peak Flows - Marengo&amp;quot;&quot;/&gt;&lt;property id=&quot;20307&quot; value=&quot;272&quot;/&gt;&lt;/object&gt;&lt;object type=&quot;3&quot; unique_id=&quot;10239&quot;&gt;&lt;property id=&quot;20148&quot; value=&quot;5&quot;/&gt;&lt;property id=&quot;20300&quot; value=&quot;Slide 15 - &amp;quot;Cedar River Annual Flow &amp;#x0D;&amp;#x0A;Cedar Rapids&amp;quot;&quot;/&gt;&lt;property id=&quot;20307&quot; value=&quot;275&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2327</TotalTime>
  <Words>509</Words>
  <Application>Microsoft Office PowerPoint</Application>
  <PresentationFormat>On-screen Show (4:3)</PresentationFormat>
  <Paragraphs>70</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Trends in Iowa Runoff </vt:lpstr>
      <vt:lpstr>Slide 2</vt:lpstr>
      <vt:lpstr>Slide 3</vt:lpstr>
      <vt:lpstr>Slide 4</vt:lpstr>
      <vt:lpstr>Slide 5</vt:lpstr>
      <vt:lpstr>Slide 6</vt:lpstr>
      <vt:lpstr>Trends in Iowa Runoff (Streamflow)</vt:lpstr>
      <vt:lpstr>Modeling Watersheds</vt:lpstr>
      <vt:lpstr>Impacts of Land Use on Infiltration</vt:lpstr>
      <vt:lpstr>Changes in Iowa Farmland</vt:lpstr>
      <vt:lpstr>Summary</vt:lpstr>
    </vt:vector>
  </TitlesOfParts>
  <Company>Agronomy Department Iowa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Iowa water run-off</dc:title>
  <dc:creator>rmc</dc:creator>
  <cp:lastModifiedBy>!kristie</cp:lastModifiedBy>
  <cp:revision>116</cp:revision>
  <dcterms:created xsi:type="dcterms:W3CDTF">2010-03-06T19:10:45Z</dcterms:created>
  <dcterms:modified xsi:type="dcterms:W3CDTF">2010-07-16T21:08:42Z</dcterms:modified>
</cp:coreProperties>
</file>