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0" r:id="rId3"/>
    <p:sldId id="261" r:id="rId4"/>
    <p:sldId id="262" r:id="rId5"/>
    <p:sldId id="263" r:id="rId6"/>
    <p:sldId id="264" r:id="rId7"/>
    <p:sldId id="269" r:id="rId8"/>
    <p:sldId id="271" r:id="rId9"/>
    <p:sldId id="279" r:id="rId10"/>
    <p:sldId id="280" r:id="rId11"/>
    <p:sldId id="281" r:id="rId12"/>
    <p:sldId id="282" r:id="rId13"/>
    <p:sldId id="285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D604A-E1E3-45EF-8D93-F2928E41FE18}" type="datetimeFigureOut">
              <a:rPr lang="en-US" smtClean="0"/>
              <a:t>7/15/2010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22F9F-C6B4-45F0-BC07-9ED6F797B5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599CE-9F8D-4451-B877-35A4E7E8B0E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0B7E0-8353-4110-9D58-981D4A00DD8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73BA1-958E-4EC7-885F-939A421524E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4B8A40-903E-46DA-8601-C52547864CB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E2B76-162B-46A2-9806-7388F6AA7D3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10497-0D35-4C3F-BA30-453CFCD8B1F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Many of these projects include rural and urban partners that have worked together on a watershed basis to target limited resources to get the best return on investment.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5BF76-532A-4297-9FC3-6729778DABC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4AA6-6BA8-4B62-A06B-9355C6CA98E8}" type="datetimeFigureOut">
              <a:rPr lang="en-US" smtClean="0"/>
              <a:t>7/15/2010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B81B-B891-4D8E-A71D-C41F6DB32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4AA6-6BA8-4B62-A06B-9355C6CA98E8}" type="datetimeFigureOut">
              <a:rPr lang="en-US" smtClean="0"/>
              <a:t>7/15/2010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B81B-B891-4D8E-A71D-C41F6DB32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4AA6-6BA8-4B62-A06B-9355C6CA98E8}" type="datetimeFigureOut">
              <a:rPr lang="en-US" smtClean="0"/>
              <a:t>7/15/2010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B81B-B891-4D8E-A71D-C41F6DB32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5DFB-2976-470E-9079-4393C416C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1C0671-E101-4600-9995-7E66DAE153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4AA6-6BA8-4B62-A06B-9355C6CA98E8}" type="datetimeFigureOut">
              <a:rPr lang="en-US" smtClean="0"/>
              <a:t>7/15/2010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B81B-B891-4D8E-A71D-C41F6DB32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4AA6-6BA8-4B62-A06B-9355C6CA98E8}" type="datetimeFigureOut">
              <a:rPr lang="en-US" smtClean="0"/>
              <a:t>7/15/2010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B81B-B891-4D8E-A71D-C41F6DB32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4AA6-6BA8-4B62-A06B-9355C6CA98E8}" type="datetimeFigureOut">
              <a:rPr lang="en-US" smtClean="0"/>
              <a:t>7/15/2010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B81B-B891-4D8E-A71D-C41F6DB32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4AA6-6BA8-4B62-A06B-9355C6CA98E8}" type="datetimeFigureOut">
              <a:rPr lang="en-US" smtClean="0"/>
              <a:t>7/15/2010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B81B-B891-4D8E-A71D-C41F6DB32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4AA6-6BA8-4B62-A06B-9355C6CA98E8}" type="datetimeFigureOut">
              <a:rPr lang="en-US" smtClean="0"/>
              <a:t>7/15/2010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B81B-B891-4D8E-A71D-C41F6DB32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4AA6-6BA8-4B62-A06B-9355C6CA98E8}" type="datetimeFigureOut">
              <a:rPr lang="en-US" smtClean="0"/>
              <a:t>7/15/2010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B81B-B891-4D8E-A71D-C41F6DB32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4AA6-6BA8-4B62-A06B-9355C6CA98E8}" type="datetimeFigureOut">
              <a:rPr lang="en-US" smtClean="0"/>
              <a:t>7/15/2010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B81B-B891-4D8E-A71D-C41F6DB32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4AA6-6BA8-4B62-A06B-9355C6CA98E8}" type="datetimeFigureOut">
              <a:rPr lang="en-US" smtClean="0"/>
              <a:t>7/15/2010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B81B-B891-4D8E-A71D-C41F6DB32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24AA6-6BA8-4B62-A06B-9355C6CA98E8}" type="datetimeFigureOut">
              <a:rPr lang="en-US" smtClean="0"/>
              <a:t>7/15/2010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9B81B-B891-4D8E-A71D-C41F6DB32B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www.rainscapingiowa.org/" TargetMode="Externa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wmf"/><Relationship Id="rId9" Type="http://schemas.openxmlformats.org/officeDocument/2006/relationships/hyperlink" Target="http://www.polk-swcd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pPr eaLnBrk="1" hangingPunct="1"/>
            <a:r>
              <a:rPr lang="en-US" sz="2800" smtClean="0"/>
              <a:t>Anatomy of Iowa Floods:</a:t>
            </a:r>
            <a:br>
              <a:rPr lang="en-US" sz="2800" smtClean="0"/>
            </a:br>
            <a:r>
              <a:rPr lang="en-US" sz="2800" smtClean="0"/>
              <a:t>Preparing for the Future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600200"/>
            <a:ext cx="7239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i="1" smtClean="0"/>
              <a:t>“How urban and rural Iowans can work together to reduce flood impacts.”</a:t>
            </a:r>
          </a:p>
          <a:p>
            <a:pPr eaLnBrk="1" hangingPunct="1">
              <a:lnSpc>
                <a:spcPct val="80000"/>
              </a:lnSpc>
            </a:pPr>
            <a:endParaRPr lang="en-US" sz="2800" b="1" i="1" smtClean="0"/>
          </a:p>
          <a:p>
            <a:pPr eaLnBrk="1" hangingPunct="1">
              <a:lnSpc>
                <a:spcPct val="80000"/>
              </a:lnSpc>
            </a:pPr>
            <a:endParaRPr lang="en-US" sz="2400" b="1" i="1" smtClean="0"/>
          </a:p>
          <a:p>
            <a:pPr eaLnBrk="1" hangingPunct="1">
              <a:lnSpc>
                <a:spcPct val="80000"/>
              </a:lnSpc>
            </a:pPr>
            <a:endParaRPr lang="en-US" sz="2400" b="1" i="1" smtClean="0"/>
          </a:p>
          <a:p>
            <a:pPr eaLnBrk="1" hangingPunct="1">
              <a:lnSpc>
                <a:spcPct val="80000"/>
              </a:lnSpc>
            </a:pPr>
            <a:endParaRPr lang="en-US" sz="2400" b="1" i="1" smtClean="0"/>
          </a:p>
          <a:p>
            <a:pPr eaLnBrk="1" hangingPunct="1">
              <a:lnSpc>
                <a:spcPct val="80000"/>
              </a:lnSpc>
            </a:pPr>
            <a:endParaRPr lang="en-US" sz="1400" b="1" smtClean="0"/>
          </a:p>
          <a:p>
            <a:pPr algn="l" eaLnBrk="1" hangingPunct="1">
              <a:lnSpc>
                <a:spcPct val="80000"/>
              </a:lnSpc>
            </a:pPr>
            <a:r>
              <a:rPr lang="en-US" sz="1400" b="1" smtClean="0"/>
              <a:t>    </a:t>
            </a:r>
          </a:p>
          <a:p>
            <a:pPr algn="l" eaLnBrk="1" hangingPunct="1">
              <a:lnSpc>
                <a:spcPct val="80000"/>
              </a:lnSpc>
            </a:pPr>
            <a:endParaRPr lang="en-US" sz="1400" b="1" smtClean="0"/>
          </a:p>
          <a:p>
            <a:pPr algn="l" eaLnBrk="1" hangingPunct="1">
              <a:lnSpc>
                <a:spcPct val="80000"/>
              </a:lnSpc>
            </a:pPr>
            <a:endParaRPr lang="en-US" sz="1400" b="1" smtClean="0"/>
          </a:p>
          <a:p>
            <a:pPr algn="l" eaLnBrk="1" hangingPunct="1">
              <a:lnSpc>
                <a:spcPct val="80000"/>
              </a:lnSpc>
            </a:pPr>
            <a:endParaRPr lang="en-US" sz="1400" b="1" smtClean="0"/>
          </a:p>
          <a:p>
            <a:pPr algn="l" eaLnBrk="1" hangingPunct="1">
              <a:lnSpc>
                <a:spcPct val="80000"/>
              </a:lnSpc>
            </a:pPr>
            <a:endParaRPr lang="en-US" sz="1400" b="1" smtClean="0"/>
          </a:p>
          <a:p>
            <a:pPr algn="l" eaLnBrk="1" hangingPunct="1">
              <a:lnSpc>
                <a:spcPct val="80000"/>
              </a:lnSpc>
            </a:pPr>
            <a:r>
              <a:rPr lang="en-US" sz="1400" b="1" smtClean="0"/>
              <a:t>    James Martin, Division of Soil Conservation</a:t>
            </a:r>
            <a:endParaRPr lang="en-US" sz="1400" i="1" smtClean="0"/>
          </a:p>
          <a:p>
            <a:pPr algn="l" eaLnBrk="1" hangingPunct="1">
              <a:lnSpc>
                <a:spcPct val="80000"/>
              </a:lnSpc>
            </a:pPr>
            <a:r>
              <a:rPr lang="en-US" sz="1400" b="1" smtClean="0"/>
              <a:t>    Iowa Department of Agriculture &amp; Land Stewardship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4400" y="2667000"/>
            <a:ext cx="7315200" cy="2667000"/>
            <a:chOff x="912" y="1920"/>
            <a:chExt cx="3840" cy="1277"/>
          </a:xfrm>
        </p:grpSpPr>
        <p:pic>
          <p:nvPicPr>
            <p:cNvPr id="15365" name="Picture 7" descr="DSC_30 IA Great Lakes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1920"/>
              <a:ext cx="1920" cy="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6" descr="DSC_22_Clayton County terraces0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2" y="1920"/>
              <a:ext cx="1920" cy="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4" name="Picture 9" descr="IdalsLogo_transpar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5562600"/>
            <a:ext cx="10668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DSC0013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95800" y="990600"/>
            <a:ext cx="4495800" cy="5562600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dirty="0" smtClean="0"/>
              <a:t>Stormwater Retrofit</a:t>
            </a:r>
          </a:p>
          <a:p>
            <a:pPr lvl="1">
              <a:defRPr/>
            </a:pPr>
            <a:r>
              <a:rPr lang="en-US" dirty="0" smtClean="0"/>
              <a:t>281 acre drainage area</a:t>
            </a:r>
          </a:p>
          <a:p>
            <a:pPr lvl="1">
              <a:defRPr/>
            </a:pPr>
            <a:r>
              <a:rPr lang="en-US" dirty="0" smtClean="0"/>
              <a:t>“Tributary B”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buNone/>
              <a:defRPr/>
            </a:pPr>
            <a:r>
              <a:rPr lang="en-US" dirty="0" smtClean="0"/>
              <a:t>Funding:</a:t>
            </a:r>
          </a:p>
          <a:p>
            <a:pPr lvl="1">
              <a:defRPr/>
            </a:pPr>
            <a:r>
              <a:rPr lang="en-US" dirty="0" smtClean="0"/>
              <a:t>I-Jobs= $100,000</a:t>
            </a:r>
          </a:p>
          <a:p>
            <a:pPr lvl="1">
              <a:defRPr/>
            </a:pPr>
            <a:r>
              <a:rPr lang="en-US" dirty="0" smtClean="0"/>
              <a:t>WIRB= $169,800</a:t>
            </a:r>
          </a:p>
          <a:p>
            <a:pPr lvl="1">
              <a:defRPr/>
            </a:pPr>
            <a:r>
              <a:rPr lang="en-US" dirty="0" smtClean="0"/>
              <a:t>SWCD= $17,000 </a:t>
            </a:r>
            <a:r>
              <a:rPr lang="en-US" dirty="0" smtClean="0"/>
              <a:t>+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MWA= </a:t>
            </a:r>
            <a:r>
              <a:rPr lang="en-US" dirty="0" smtClean="0"/>
              <a:t>$10,000</a:t>
            </a:r>
          </a:p>
          <a:p>
            <a:pPr lvl="1">
              <a:defRPr/>
            </a:pPr>
            <a:r>
              <a:rPr lang="en-US" dirty="0" smtClean="0"/>
              <a:t>Approx Cost $500,000</a:t>
            </a:r>
            <a:endParaRPr lang="en-US" dirty="0" smtClean="0"/>
          </a:p>
        </p:txBody>
      </p:sp>
      <p:pic>
        <p:nvPicPr>
          <p:cNvPr id="788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762000"/>
            <a:ext cx="4157662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Summerbrook Park--Ankeny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/>
          </p:nvPr>
        </p:nvSpPr>
        <p:spPr>
          <a:xfrm>
            <a:off x="4572000" y="685800"/>
            <a:ext cx="4343400" cy="57912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Practices</a:t>
            </a:r>
          </a:p>
          <a:p>
            <a:pPr lvl="1">
              <a:defRPr/>
            </a:pPr>
            <a:r>
              <a:rPr lang="en-US" sz="2400" dirty="0" err="1" smtClean="0"/>
              <a:t>Streambank</a:t>
            </a:r>
            <a:r>
              <a:rPr lang="en-US" sz="2400" dirty="0" smtClean="0"/>
              <a:t> stabilization</a:t>
            </a:r>
          </a:p>
          <a:p>
            <a:pPr lvl="1">
              <a:defRPr/>
            </a:pPr>
            <a:r>
              <a:rPr lang="en-US" sz="2400" dirty="0" smtClean="0"/>
              <a:t>Native plantings</a:t>
            </a:r>
          </a:p>
          <a:p>
            <a:pPr lvl="1">
              <a:defRPr/>
            </a:pPr>
            <a:r>
              <a:rPr lang="en-US" sz="2400" dirty="0" smtClean="0"/>
              <a:t>Extending the buffer</a:t>
            </a:r>
          </a:p>
          <a:p>
            <a:pPr lvl="1">
              <a:defRPr/>
            </a:pPr>
            <a:r>
              <a:rPr lang="en-US" sz="2400" dirty="0" err="1" smtClean="0"/>
              <a:t>Bioretention</a:t>
            </a:r>
            <a:r>
              <a:rPr lang="en-US" sz="2400" dirty="0" smtClean="0"/>
              <a:t> cells</a:t>
            </a:r>
          </a:p>
          <a:p>
            <a:pPr lvl="1">
              <a:defRPr/>
            </a:pPr>
            <a:r>
              <a:rPr lang="en-US" sz="2400" dirty="0" smtClean="0"/>
              <a:t>Rain gardens</a:t>
            </a:r>
          </a:p>
          <a:p>
            <a:pPr lvl="1">
              <a:defRPr/>
            </a:pPr>
            <a:r>
              <a:rPr lang="en-US" sz="2400" dirty="0" smtClean="0"/>
              <a:t>Soil </a:t>
            </a:r>
            <a:r>
              <a:rPr lang="en-US" sz="2400" dirty="0" smtClean="0"/>
              <a:t>quality restoration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smtClean="0"/>
              <a:t>Pervious surfaced trails</a:t>
            </a:r>
          </a:p>
          <a:p>
            <a:pPr>
              <a:defRPr/>
            </a:pPr>
            <a:r>
              <a:rPr lang="en-US" sz="2400" dirty="0" smtClean="0"/>
              <a:t>Results</a:t>
            </a:r>
          </a:p>
          <a:p>
            <a:pPr lvl="1">
              <a:defRPr/>
            </a:pPr>
            <a:r>
              <a:rPr lang="en-US" sz="2000" dirty="0" err="1" smtClean="0"/>
              <a:t>Biocells</a:t>
            </a:r>
            <a:r>
              <a:rPr lang="en-US" sz="2000" dirty="0" smtClean="0"/>
              <a:t>= </a:t>
            </a:r>
            <a:r>
              <a:rPr lang="en-US" sz="2000" dirty="0" smtClean="0"/>
              <a:t>160,000+ </a:t>
            </a:r>
            <a:r>
              <a:rPr lang="en-US" sz="2000" dirty="0" smtClean="0"/>
              <a:t>gallons/year</a:t>
            </a:r>
          </a:p>
          <a:p>
            <a:pPr lvl="1">
              <a:defRPr/>
            </a:pPr>
            <a:r>
              <a:rPr lang="en-US" sz="2000" dirty="0" smtClean="0"/>
              <a:t>Bank </a:t>
            </a:r>
            <a:r>
              <a:rPr lang="en-US" sz="2000" dirty="0" smtClean="0"/>
              <a:t>stabilization= </a:t>
            </a:r>
            <a:r>
              <a:rPr lang="en-US" sz="2000" dirty="0" smtClean="0"/>
              <a:t>23 tons/year</a:t>
            </a:r>
            <a:endParaRPr lang="en-US" sz="2000" dirty="0" smtClean="0"/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43434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420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6019800"/>
            <a:ext cx="3733800" cy="533400"/>
          </a:xfrm>
        </p:spPr>
        <p:txBody>
          <a:bodyPr>
            <a:normAutofit fontScale="92500"/>
          </a:bodyPr>
          <a:lstStyle/>
          <a:p>
            <a:pPr lvl="1">
              <a:buFontTx/>
              <a:buNone/>
            </a:pPr>
            <a:r>
              <a:rPr lang="en-US" sz="2400" dirty="0" smtClean="0">
                <a:hlinkClick r:id="rId3"/>
              </a:rPr>
              <a:t>www.rainscapingiowa.org</a:t>
            </a:r>
            <a:endParaRPr lang="en-US" sz="2400" dirty="0"/>
          </a:p>
          <a:p>
            <a:pPr lvl="1">
              <a:buFontTx/>
              <a:buNone/>
            </a:pPr>
            <a:endParaRPr lang="en-US" sz="2400" dirty="0"/>
          </a:p>
        </p:txBody>
      </p:sp>
      <p:pic>
        <p:nvPicPr>
          <p:cNvPr id="2488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2" y="2286000"/>
            <a:ext cx="3697288" cy="181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839" name="Picture 7" descr="ri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975100"/>
            <a:ext cx="2590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40" name="Picture 8" descr="DSC024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6200" y="0"/>
            <a:ext cx="2914650" cy="2185988"/>
          </a:xfrm>
          <a:noFill/>
          <a:ln/>
        </p:spPr>
      </p:pic>
      <p:pic>
        <p:nvPicPr>
          <p:cNvPr id="248842" name="Picture 10" descr="DSC0206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048000" y="0"/>
            <a:ext cx="2916238" cy="2187575"/>
          </a:xfrm>
          <a:noFill/>
          <a:ln/>
        </p:spPr>
      </p:pic>
      <p:pic>
        <p:nvPicPr>
          <p:cNvPr id="248843" name="Picture 11" descr="DSC027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0"/>
            <a:ext cx="2944813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-152400" y="41148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None/>
            </a:pPr>
            <a:r>
              <a:rPr lang="en-US" sz="2400" dirty="0" smtClean="0"/>
              <a:t>1513 North Ankeny Blvd.</a:t>
            </a:r>
          </a:p>
          <a:p>
            <a:pPr lvl="1">
              <a:buFontTx/>
              <a:buNone/>
            </a:pPr>
            <a:r>
              <a:rPr lang="en-US" sz="2400" dirty="0" smtClean="0"/>
              <a:t>Ankeny Iowa 50023</a:t>
            </a:r>
          </a:p>
          <a:p>
            <a:pPr lvl="1">
              <a:buFontTx/>
              <a:buNone/>
            </a:pPr>
            <a:r>
              <a:rPr lang="en-US" sz="2400" dirty="0" smtClean="0"/>
              <a:t>515-964-1883 ext 3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257800" y="2971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Tx/>
              <a:buNone/>
            </a:pPr>
            <a:r>
              <a:rPr lang="en-US" sz="2400" b="1" dirty="0" smtClean="0"/>
              <a:t>Jennifer Welch, CPESC</a:t>
            </a:r>
            <a:r>
              <a:rPr lang="en-US" sz="2400" dirty="0" smtClean="0"/>
              <a:t> </a:t>
            </a:r>
          </a:p>
          <a:p>
            <a:pPr lvl="1">
              <a:buFontTx/>
              <a:buNone/>
            </a:pPr>
            <a:r>
              <a:rPr lang="en-US" sz="2400" dirty="0" smtClean="0"/>
              <a:t>Urban Conservationist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-152400" y="5334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Tx/>
              <a:buNone/>
            </a:pPr>
            <a:r>
              <a:rPr lang="en-US" sz="2400" dirty="0" smtClean="0">
                <a:hlinkClick r:id="rId9"/>
              </a:rPr>
              <a:t>www.polk-swcd.org</a:t>
            </a:r>
            <a:endParaRPr lang="en-US" sz="2400" dirty="0" smtClean="0"/>
          </a:p>
          <a:p>
            <a:pPr lvl="1">
              <a:buFontTx/>
              <a:buNone/>
            </a:pPr>
            <a:r>
              <a:rPr lang="en-US" sz="2400" dirty="0" smtClean="0"/>
              <a:t>jennifer.welch@ia.nacdnet.net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9050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State law provided for establishment of Iowa’s 100 Soil and Water Conservation Districts (SWCDs)</a:t>
            </a:r>
          </a:p>
        </p:txBody>
      </p:sp>
      <p:pic>
        <p:nvPicPr>
          <p:cNvPr id="21506" name="Picture 4" descr="SWC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438400"/>
            <a:ext cx="48768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03438"/>
            <a:ext cx="3352800" cy="4754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SWCD’s: a local entity to deliver technical and financial assistance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assess natural resource needs and develop resource management plans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carry out needed conservation measures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2362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Standing Up to the 2008 Floods</a:t>
            </a:r>
            <a:br>
              <a:rPr lang="en-US" sz="4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3200" smtClean="0"/>
              <a:t>Ag conservation practices operated properly in reducing flood impacts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2255838"/>
            <a:ext cx="50292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90% grade stabilization structures and water control basins functioned properly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83% terraces and 55% grassed waterways functioned properly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no-till helped reduce runoff.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" y="2209800"/>
            <a:ext cx="2667000" cy="4159250"/>
            <a:chOff x="3696" y="1296"/>
            <a:chExt cx="1680" cy="2620"/>
          </a:xfrm>
        </p:grpSpPr>
        <p:pic>
          <p:nvPicPr>
            <p:cNvPr id="25604" name="Picture 6" descr="DSC_24 EastBoyer_4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2" y="1296"/>
              <a:ext cx="1336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5" name="Picture 4" descr="DSC_73MillCreek 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6" y="2160"/>
              <a:ext cx="1336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5" descr="DSC_49FarmersCreek3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4" y="3024"/>
              <a:ext cx="1342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2286000"/>
          </a:xfrm>
        </p:spPr>
        <p:txBody>
          <a:bodyPr/>
          <a:lstStyle/>
          <a:p>
            <a:pPr eaLnBrk="1" hangingPunct="1"/>
            <a:r>
              <a:rPr lang="en-US" smtClean="0"/>
              <a:t>Standing Up to the 2008 Floods</a:t>
            </a:r>
            <a:br>
              <a:rPr lang="en-US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3200" smtClean="0"/>
              <a:t>Urban conservation practices operate in a similar way to reduce flood impacts.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eaLnBrk="1" hangingPunct="1"/>
            <a:r>
              <a:rPr lang="en-US" smtClean="0"/>
              <a:t>Capture</a:t>
            </a:r>
          </a:p>
          <a:p>
            <a:pPr eaLnBrk="1" hangingPunct="1"/>
            <a:r>
              <a:rPr lang="en-US" smtClean="0"/>
              <a:t>Hold</a:t>
            </a:r>
          </a:p>
          <a:p>
            <a:pPr eaLnBrk="1" hangingPunct="1"/>
            <a:r>
              <a:rPr lang="en-US" smtClean="0"/>
              <a:t>Infiltrate </a:t>
            </a:r>
          </a:p>
          <a:p>
            <a:pPr eaLnBrk="1" hangingPunct="1"/>
            <a:r>
              <a:rPr lang="en-US" smtClean="0"/>
              <a:t>Reduce runoff</a:t>
            </a:r>
          </a:p>
          <a:p>
            <a:pPr eaLnBrk="1" hangingPunct="1"/>
            <a:r>
              <a:rPr lang="en-US" smtClean="0"/>
              <a:t>Protect WQ</a:t>
            </a:r>
          </a:p>
        </p:txBody>
      </p:sp>
      <p:pic>
        <p:nvPicPr>
          <p:cNvPr id="27651" name="Picture 5" descr="DSC_30 IA Great Lakes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8038" y="2514600"/>
            <a:ext cx="1554162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DSC_77FourMile_2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832225"/>
            <a:ext cx="155416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DSC_77UrbanCons_1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648200"/>
            <a:ext cx="22860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DSC_78Urban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519363"/>
            <a:ext cx="22860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What is your hydrologic footprint?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600200"/>
            <a:ext cx="4876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If rain and snow fall on your property your property probably generates runoff.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Your action or inaction impacts others.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Manage the water that falls on your land sustainably.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You are a watershed stakeholder - work cooperatively with others in your watershed.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1220788"/>
            <a:ext cx="3429000" cy="5103812"/>
            <a:chOff x="192" y="769"/>
            <a:chExt cx="2160" cy="3215"/>
          </a:xfrm>
        </p:grpSpPr>
        <p:pic>
          <p:nvPicPr>
            <p:cNvPr id="29700" name="Picture 5" descr="DSC_33 Nutting_0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8" y="2161"/>
              <a:ext cx="841" cy="1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1" name="Picture 6" descr="DSC_77 CampCreek_26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769"/>
              <a:ext cx="1267" cy="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2" name="Picture 7" descr="DSC_77UrbanCons_17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2" y="3121"/>
              <a:ext cx="1301" cy="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3" name="Picture 8" descr="DSC_51Fairfield Stormwater 17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" y="1735"/>
              <a:ext cx="858" cy="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4" name="Picture 4" descr="DSC_24 EastBoyer_40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33" y="1201"/>
              <a:ext cx="1319" cy="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WatershedMap_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"/>
            <a:ext cx="7772400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909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/>
              <a:t>204 projects in Iowa</a:t>
            </a:r>
          </a:p>
          <a:p>
            <a:pPr algn="ctr">
              <a:spcBef>
                <a:spcPct val="20000"/>
              </a:spcBef>
            </a:pPr>
            <a:r>
              <a:rPr lang="en-US" b="1"/>
              <a:t>(completed or underway)</a:t>
            </a:r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914400" y="594360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/>
              <a:t>The Division of Soil Conservation works cooperatively with SWCDs, NRCS, DNR and other partners.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2703" y="381000"/>
            <a:ext cx="593889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76,642 acres</a:t>
            </a:r>
          </a:p>
          <a:p>
            <a:r>
              <a:rPr lang="en-US" dirty="0" smtClean="0"/>
              <a:t>120 sq miles</a:t>
            </a:r>
          </a:p>
          <a:p>
            <a:r>
              <a:rPr lang="en-US" dirty="0" smtClean="0"/>
              <a:t>36% urban</a:t>
            </a:r>
          </a:p>
          <a:p>
            <a:r>
              <a:rPr lang="en-US" dirty="0" smtClean="0"/>
              <a:t>64% </a:t>
            </a:r>
            <a:r>
              <a:rPr lang="en-US" dirty="0" err="1" smtClean="0"/>
              <a:t>ag</a:t>
            </a:r>
            <a:r>
              <a:rPr lang="en-US" dirty="0" smtClean="0"/>
              <a:t> land</a:t>
            </a:r>
            <a:endParaRPr lang="en-US" dirty="0"/>
          </a:p>
        </p:txBody>
      </p:sp>
      <p:pic>
        <p:nvPicPr>
          <p:cNvPr id="3076" name="Picture 4" descr="fmc_4c_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383398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Stream Buffers</a:t>
            </a:r>
            <a:br>
              <a:rPr lang="en-US" dirty="0" smtClean="0"/>
            </a:br>
            <a:r>
              <a:rPr lang="en-US" dirty="0" smtClean="0"/>
              <a:t>Ordinances &amp; Restoration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54371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3276600"/>
            <a:ext cx="5180013" cy="3346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DSC0997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335</Words>
  <Application>Microsoft Office PowerPoint</Application>
  <PresentationFormat>On-screen Show (4:3)</PresentationFormat>
  <Paragraphs>79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Anatomy of Iowa Floods: Preparing for the Future</vt:lpstr>
      <vt:lpstr>State law provided for establishment of Iowa’s 100 Soil and Water Conservation Districts (SWCDs)</vt:lpstr>
      <vt:lpstr>Standing Up to the 2008 Floods  Ag conservation practices operated properly in reducing flood impacts </vt:lpstr>
      <vt:lpstr>Standing Up to the 2008 Floods  Urban conservation practices operate in a similar way to reduce flood impacts.</vt:lpstr>
      <vt:lpstr>What is your hydrologic footprint?</vt:lpstr>
      <vt:lpstr>Slide 6</vt:lpstr>
      <vt:lpstr>Slide 7</vt:lpstr>
      <vt:lpstr>Stream Buffers Ordinances &amp; Restoration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USDA OCIO-ITS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Iowa Floods: Preparing for the Future</dc:title>
  <dc:creator>jennifer.welch</dc:creator>
  <cp:lastModifiedBy>jennifer.welch</cp:lastModifiedBy>
  <cp:revision>9</cp:revision>
  <dcterms:created xsi:type="dcterms:W3CDTF">2010-07-15T13:09:34Z</dcterms:created>
  <dcterms:modified xsi:type="dcterms:W3CDTF">2010-07-15T14:06:36Z</dcterms:modified>
</cp:coreProperties>
</file>